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Lst>
  <p:notesMasterIdLst>
    <p:notesMasterId r:id="rId39"/>
  </p:notesMasterIdLst>
  <p:handoutMasterIdLst>
    <p:handoutMasterId r:id="rId40"/>
  </p:handoutMasterIdLst>
  <p:sldIdLst>
    <p:sldId id="375" r:id="rId5"/>
    <p:sldId id="376" r:id="rId6"/>
    <p:sldId id="382" r:id="rId7"/>
    <p:sldId id="380" r:id="rId8"/>
    <p:sldId id="386" r:id="rId9"/>
    <p:sldId id="387" r:id="rId10"/>
    <p:sldId id="388" r:id="rId11"/>
    <p:sldId id="390" r:id="rId12"/>
    <p:sldId id="391" r:id="rId13"/>
    <p:sldId id="392" r:id="rId14"/>
    <p:sldId id="393" r:id="rId15"/>
    <p:sldId id="394" r:id="rId16"/>
    <p:sldId id="398" r:id="rId17"/>
    <p:sldId id="395" r:id="rId18"/>
    <p:sldId id="396" r:id="rId19"/>
    <p:sldId id="409" r:id="rId20"/>
    <p:sldId id="414" r:id="rId21"/>
    <p:sldId id="410" r:id="rId22"/>
    <p:sldId id="405" r:id="rId23"/>
    <p:sldId id="406" r:id="rId24"/>
    <p:sldId id="407" r:id="rId25"/>
    <p:sldId id="408" r:id="rId26"/>
    <p:sldId id="397" r:id="rId27"/>
    <p:sldId id="399" r:id="rId28"/>
    <p:sldId id="404" r:id="rId29"/>
    <p:sldId id="400" r:id="rId30"/>
    <p:sldId id="401" r:id="rId31"/>
    <p:sldId id="402" r:id="rId32"/>
    <p:sldId id="403" r:id="rId33"/>
    <p:sldId id="377" r:id="rId34"/>
    <p:sldId id="415" r:id="rId35"/>
    <p:sldId id="383" r:id="rId36"/>
    <p:sldId id="384" r:id="rId37"/>
    <p:sldId id="385" r:id="rId38"/>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65" userDrawn="1">
          <p15:clr>
            <a:srgbClr val="A4A3A4"/>
          </p15:clr>
        </p15:guide>
        <p15:guide id="12" pos="7515" userDrawn="1">
          <p15:clr>
            <a:srgbClr val="A4A3A4"/>
          </p15:clr>
        </p15:guide>
        <p15:guide id="13" pos="324" userDrawn="1">
          <p15:clr>
            <a:srgbClr val="A4A3A4"/>
          </p15:clr>
        </p15:guide>
        <p15:guide id="15" pos="596" userDrawn="1">
          <p15:clr>
            <a:srgbClr val="A4A3A4"/>
          </p15:clr>
        </p15:guide>
        <p15:guide id="16" pos="7039" userDrawn="1">
          <p15:clr>
            <a:srgbClr val="A4A3A4"/>
          </p15:clr>
        </p15:guide>
        <p15:guide id="17" pos="3840" userDrawn="1">
          <p15:clr>
            <a:srgbClr val="A4A3A4"/>
          </p15:clr>
        </p15:guide>
        <p15:guide id="18" pos="3024" userDrawn="1">
          <p15:clr>
            <a:srgbClr val="A4A3A4"/>
          </p15:clr>
        </p15:guide>
        <p15:guide id="21" orient="horz" pos="618" userDrawn="1">
          <p15:clr>
            <a:srgbClr val="A4A3A4"/>
          </p15:clr>
        </p15:guide>
        <p15:guide id="23" pos="5428" userDrawn="1">
          <p15:clr>
            <a:srgbClr val="A4A3A4"/>
          </p15:clr>
        </p15:guide>
        <p15:guide id="24" pos="737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61AE"/>
    <a:srgbClr val="EAB062"/>
    <a:srgbClr val="D2421F"/>
    <a:srgbClr val="C8302D"/>
    <a:srgbClr val="333333"/>
    <a:srgbClr val="0071BC"/>
    <a:srgbClr val="FF2700"/>
    <a:srgbClr val="0078D7"/>
    <a:srgbClr val="005E9E"/>
    <a:srgbClr val="0071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20" autoAdjust="0"/>
    <p:restoredTop sz="82909" autoAdjust="0"/>
  </p:normalViewPr>
  <p:slideViewPr>
    <p:cSldViewPr snapToGrid="0">
      <p:cViewPr varScale="1">
        <p:scale>
          <a:sx n="59" d="100"/>
          <a:sy n="59" d="100"/>
        </p:scale>
        <p:origin x="246" y="78"/>
      </p:cViewPr>
      <p:guideLst>
        <p:guide orient="horz" pos="1366"/>
        <p:guide orient="horz" pos="1275"/>
        <p:guide orient="horz" pos="2160"/>
        <p:guide orient="horz" pos="3861"/>
        <p:guide orient="horz" pos="3589"/>
        <p:guide pos="165"/>
        <p:guide pos="7515"/>
        <p:guide pos="324"/>
        <p:guide pos="596"/>
        <p:guide pos="7039"/>
        <p:guide pos="3840"/>
        <p:guide pos="3024"/>
        <p:guide orient="horz" pos="618"/>
        <p:guide pos="5428"/>
        <p:guide pos="7379"/>
      </p:guideLst>
    </p:cSldViewPr>
  </p:slid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57" d="100"/>
          <a:sy n="57" d="100"/>
        </p:scale>
        <p:origin x="283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BCB394-A1AB-4A35-A4CB-623E22A5056C}" type="doc">
      <dgm:prSet loTypeId="urn:microsoft.com/office/officeart/2005/8/layout/hProcess9" loCatId="process" qsTypeId="urn:microsoft.com/office/officeart/2005/8/quickstyle/3d5" qsCatId="3D" csTypeId="urn:microsoft.com/office/officeart/2005/8/colors/accent3_2" csCatId="accent3" phldr="1"/>
      <dgm:spPr/>
    </dgm:pt>
    <dgm:pt modelId="{2C6BC9E8-AFC4-46A9-B9A8-B96A0D9B8FAE}">
      <dgm:prSet phldrT="[Text]"/>
      <dgm:spPr/>
      <dgm:t>
        <a:bodyPr/>
        <a:lstStyle/>
        <a:p>
          <a:r>
            <a:rPr lang="en-US" dirty="0"/>
            <a:t>Developer Checks-in</a:t>
          </a:r>
        </a:p>
      </dgm:t>
    </dgm:pt>
    <dgm:pt modelId="{D3139E10-A2AE-4FEF-9FCF-A53BEA4D2BF6}" type="parTrans" cxnId="{6BE94391-DE66-4F26-9C1C-F3A8CAB51C78}">
      <dgm:prSet/>
      <dgm:spPr/>
      <dgm:t>
        <a:bodyPr/>
        <a:lstStyle/>
        <a:p>
          <a:endParaRPr lang="en-US"/>
        </a:p>
      </dgm:t>
    </dgm:pt>
    <dgm:pt modelId="{08CB5001-7FE7-4060-A1BC-3736D7ADB6B4}" type="sibTrans" cxnId="{6BE94391-DE66-4F26-9C1C-F3A8CAB51C78}">
      <dgm:prSet/>
      <dgm:spPr/>
      <dgm:t>
        <a:bodyPr/>
        <a:lstStyle/>
        <a:p>
          <a:endParaRPr lang="en-US"/>
        </a:p>
      </dgm:t>
    </dgm:pt>
    <dgm:pt modelId="{AC153E97-8185-49A7-893F-7413E74872AC}">
      <dgm:prSet phldrT="[Text]"/>
      <dgm:spPr/>
      <dgm:t>
        <a:bodyPr/>
        <a:lstStyle/>
        <a:p>
          <a:r>
            <a:rPr lang="en-US" dirty="0"/>
            <a:t>Build runs on hosted build controller</a:t>
          </a:r>
        </a:p>
      </dgm:t>
    </dgm:pt>
    <dgm:pt modelId="{00EC42D1-FAAC-4009-9396-173952EBFA78}" type="parTrans" cxnId="{DA873DB6-9DF9-4C77-BAA0-F229A4DDF9DF}">
      <dgm:prSet/>
      <dgm:spPr/>
      <dgm:t>
        <a:bodyPr/>
        <a:lstStyle/>
        <a:p>
          <a:endParaRPr lang="en-US"/>
        </a:p>
      </dgm:t>
    </dgm:pt>
    <dgm:pt modelId="{CC58BF7E-D44D-42C1-8057-5105A23D1241}" type="sibTrans" cxnId="{DA873DB6-9DF9-4C77-BAA0-F229A4DDF9DF}">
      <dgm:prSet/>
      <dgm:spPr/>
      <dgm:t>
        <a:bodyPr/>
        <a:lstStyle/>
        <a:p>
          <a:endParaRPr lang="en-US"/>
        </a:p>
      </dgm:t>
    </dgm:pt>
    <dgm:pt modelId="{B533C95C-87C2-4A93-9C57-DFA70E2F70D9}">
      <dgm:prSet phldrT="[Text]"/>
      <dgm:spPr/>
      <dgm:t>
        <a:bodyPr/>
        <a:lstStyle/>
        <a:p>
          <a:r>
            <a:rPr lang="en-US" dirty="0"/>
            <a:t>Output automatically deployed to Azure Web App</a:t>
          </a:r>
        </a:p>
      </dgm:t>
    </dgm:pt>
    <dgm:pt modelId="{563E3C0B-B833-43A4-B46B-119844675754}" type="parTrans" cxnId="{5C66C0B2-C7EE-4B87-A92B-DF9B8D592D6B}">
      <dgm:prSet/>
      <dgm:spPr/>
      <dgm:t>
        <a:bodyPr/>
        <a:lstStyle/>
        <a:p>
          <a:endParaRPr lang="en-US"/>
        </a:p>
      </dgm:t>
    </dgm:pt>
    <dgm:pt modelId="{24CD50CC-EC9F-4902-A69B-850EA60EBB8A}" type="sibTrans" cxnId="{5C66C0B2-C7EE-4B87-A92B-DF9B8D592D6B}">
      <dgm:prSet/>
      <dgm:spPr/>
      <dgm:t>
        <a:bodyPr/>
        <a:lstStyle/>
        <a:p>
          <a:endParaRPr lang="en-US"/>
        </a:p>
      </dgm:t>
    </dgm:pt>
    <dgm:pt modelId="{6C310282-1CE7-4B82-A44F-90437295209C}" type="pres">
      <dgm:prSet presAssocID="{48BCB394-A1AB-4A35-A4CB-623E22A5056C}" presName="CompostProcess" presStyleCnt="0">
        <dgm:presLayoutVars>
          <dgm:dir/>
          <dgm:resizeHandles val="exact"/>
        </dgm:presLayoutVars>
      </dgm:prSet>
      <dgm:spPr/>
    </dgm:pt>
    <dgm:pt modelId="{781E5A3C-9AA5-47BF-9CD3-CB436A60C98B}" type="pres">
      <dgm:prSet presAssocID="{48BCB394-A1AB-4A35-A4CB-623E22A5056C}" presName="arrow" presStyleLbl="bgShp" presStyleIdx="0" presStyleCnt="1"/>
      <dgm:spPr/>
    </dgm:pt>
    <dgm:pt modelId="{44A332B8-CC25-465B-93BF-F788F6D6955C}" type="pres">
      <dgm:prSet presAssocID="{48BCB394-A1AB-4A35-A4CB-623E22A5056C}" presName="linearProcess" presStyleCnt="0"/>
      <dgm:spPr/>
    </dgm:pt>
    <dgm:pt modelId="{9EDEEA4A-7B48-479F-8582-CDAE81E98179}" type="pres">
      <dgm:prSet presAssocID="{2C6BC9E8-AFC4-46A9-B9A8-B96A0D9B8FAE}" presName="textNode" presStyleLbl="node1" presStyleIdx="0" presStyleCnt="3">
        <dgm:presLayoutVars>
          <dgm:bulletEnabled val="1"/>
        </dgm:presLayoutVars>
      </dgm:prSet>
      <dgm:spPr/>
    </dgm:pt>
    <dgm:pt modelId="{ABFF557B-72CF-4214-BBC6-B0D397BEE2A0}" type="pres">
      <dgm:prSet presAssocID="{08CB5001-7FE7-4060-A1BC-3736D7ADB6B4}" presName="sibTrans" presStyleCnt="0"/>
      <dgm:spPr/>
    </dgm:pt>
    <dgm:pt modelId="{E6847007-9123-4414-8F8F-BAE506B1D57B}" type="pres">
      <dgm:prSet presAssocID="{AC153E97-8185-49A7-893F-7413E74872AC}" presName="textNode" presStyleLbl="node1" presStyleIdx="1" presStyleCnt="3">
        <dgm:presLayoutVars>
          <dgm:bulletEnabled val="1"/>
        </dgm:presLayoutVars>
      </dgm:prSet>
      <dgm:spPr/>
    </dgm:pt>
    <dgm:pt modelId="{5A85F93A-7E37-4D27-ADEB-72BFE1DEAA64}" type="pres">
      <dgm:prSet presAssocID="{CC58BF7E-D44D-42C1-8057-5105A23D1241}" presName="sibTrans" presStyleCnt="0"/>
      <dgm:spPr/>
    </dgm:pt>
    <dgm:pt modelId="{1BDA6DB6-2B8D-480F-9034-59D5D0287AD6}" type="pres">
      <dgm:prSet presAssocID="{B533C95C-87C2-4A93-9C57-DFA70E2F70D9}" presName="textNode" presStyleLbl="node1" presStyleIdx="2" presStyleCnt="3">
        <dgm:presLayoutVars>
          <dgm:bulletEnabled val="1"/>
        </dgm:presLayoutVars>
      </dgm:prSet>
      <dgm:spPr/>
    </dgm:pt>
  </dgm:ptLst>
  <dgm:cxnLst>
    <dgm:cxn modelId="{042613A7-C327-4921-B002-D34607B295D0}" type="presOf" srcId="{AC153E97-8185-49A7-893F-7413E74872AC}" destId="{E6847007-9123-4414-8F8F-BAE506B1D57B}" srcOrd="0" destOrd="0" presId="urn:microsoft.com/office/officeart/2005/8/layout/hProcess9"/>
    <dgm:cxn modelId="{FCB63396-8178-497A-8173-1F2113B0E63D}" type="presOf" srcId="{48BCB394-A1AB-4A35-A4CB-623E22A5056C}" destId="{6C310282-1CE7-4B82-A44F-90437295209C}" srcOrd="0" destOrd="0" presId="urn:microsoft.com/office/officeart/2005/8/layout/hProcess9"/>
    <dgm:cxn modelId="{6BE94391-DE66-4F26-9C1C-F3A8CAB51C78}" srcId="{48BCB394-A1AB-4A35-A4CB-623E22A5056C}" destId="{2C6BC9E8-AFC4-46A9-B9A8-B96A0D9B8FAE}" srcOrd="0" destOrd="0" parTransId="{D3139E10-A2AE-4FEF-9FCF-A53BEA4D2BF6}" sibTransId="{08CB5001-7FE7-4060-A1BC-3736D7ADB6B4}"/>
    <dgm:cxn modelId="{21B63B8D-3536-4880-AE04-990EFF40EF5D}" type="presOf" srcId="{B533C95C-87C2-4A93-9C57-DFA70E2F70D9}" destId="{1BDA6DB6-2B8D-480F-9034-59D5D0287AD6}" srcOrd="0" destOrd="0" presId="urn:microsoft.com/office/officeart/2005/8/layout/hProcess9"/>
    <dgm:cxn modelId="{5C66C0B2-C7EE-4B87-A92B-DF9B8D592D6B}" srcId="{48BCB394-A1AB-4A35-A4CB-623E22A5056C}" destId="{B533C95C-87C2-4A93-9C57-DFA70E2F70D9}" srcOrd="2" destOrd="0" parTransId="{563E3C0B-B833-43A4-B46B-119844675754}" sibTransId="{24CD50CC-EC9F-4902-A69B-850EA60EBB8A}"/>
    <dgm:cxn modelId="{DA873DB6-9DF9-4C77-BAA0-F229A4DDF9DF}" srcId="{48BCB394-A1AB-4A35-A4CB-623E22A5056C}" destId="{AC153E97-8185-49A7-893F-7413E74872AC}" srcOrd="1" destOrd="0" parTransId="{00EC42D1-FAAC-4009-9396-173952EBFA78}" sibTransId="{CC58BF7E-D44D-42C1-8057-5105A23D1241}"/>
    <dgm:cxn modelId="{12CBA0E7-3E8A-4E97-BC27-72AB9D517632}" type="presOf" srcId="{2C6BC9E8-AFC4-46A9-B9A8-B96A0D9B8FAE}" destId="{9EDEEA4A-7B48-479F-8582-CDAE81E98179}" srcOrd="0" destOrd="0" presId="urn:microsoft.com/office/officeart/2005/8/layout/hProcess9"/>
    <dgm:cxn modelId="{68C4C11B-823C-42E9-8276-E68565007FCB}" type="presParOf" srcId="{6C310282-1CE7-4B82-A44F-90437295209C}" destId="{781E5A3C-9AA5-47BF-9CD3-CB436A60C98B}" srcOrd="0" destOrd="0" presId="urn:microsoft.com/office/officeart/2005/8/layout/hProcess9"/>
    <dgm:cxn modelId="{9CFE68AB-1F75-4022-832B-B0E1E3371113}" type="presParOf" srcId="{6C310282-1CE7-4B82-A44F-90437295209C}" destId="{44A332B8-CC25-465B-93BF-F788F6D6955C}" srcOrd="1" destOrd="0" presId="urn:microsoft.com/office/officeart/2005/8/layout/hProcess9"/>
    <dgm:cxn modelId="{CFD857C0-CFB9-475E-8319-E7FAB8845C06}" type="presParOf" srcId="{44A332B8-CC25-465B-93BF-F788F6D6955C}" destId="{9EDEEA4A-7B48-479F-8582-CDAE81E98179}" srcOrd="0" destOrd="0" presId="urn:microsoft.com/office/officeart/2005/8/layout/hProcess9"/>
    <dgm:cxn modelId="{B29567A5-D9FE-47DC-BD21-031882238490}" type="presParOf" srcId="{44A332B8-CC25-465B-93BF-F788F6D6955C}" destId="{ABFF557B-72CF-4214-BBC6-B0D397BEE2A0}" srcOrd="1" destOrd="0" presId="urn:microsoft.com/office/officeart/2005/8/layout/hProcess9"/>
    <dgm:cxn modelId="{F80FF1E0-4A8F-405D-9C2F-86CC740E2634}" type="presParOf" srcId="{44A332B8-CC25-465B-93BF-F788F6D6955C}" destId="{E6847007-9123-4414-8F8F-BAE506B1D57B}" srcOrd="2" destOrd="0" presId="urn:microsoft.com/office/officeart/2005/8/layout/hProcess9"/>
    <dgm:cxn modelId="{95E2D709-E3C6-4144-B67B-9B35E1A90F31}" type="presParOf" srcId="{44A332B8-CC25-465B-93BF-F788F6D6955C}" destId="{5A85F93A-7E37-4D27-ADEB-72BFE1DEAA64}" srcOrd="3" destOrd="0" presId="urn:microsoft.com/office/officeart/2005/8/layout/hProcess9"/>
    <dgm:cxn modelId="{E1DD8F03-8774-4E6A-9A52-47EFBA8DD410}" type="presParOf" srcId="{44A332B8-CC25-465B-93BF-F788F6D6955C}" destId="{1BDA6DB6-2B8D-480F-9034-59D5D0287AD6}"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1E5A3C-9AA5-47BF-9CD3-CB436A60C98B}">
      <dsp:nvSpPr>
        <dsp:cNvPr id="0" name=""/>
        <dsp:cNvSpPr/>
      </dsp:nvSpPr>
      <dsp:spPr>
        <a:xfrm>
          <a:off x="804065" y="0"/>
          <a:ext cx="9112742" cy="4784687"/>
        </a:xfrm>
        <a:prstGeom prst="rightArrow">
          <a:avLst/>
        </a:prstGeom>
        <a:solidFill>
          <a:schemeClr val="accent3">
            <a:tint val="40000"/>
            <a:hueOff val="0"/>
            <a:satOff val="0"/>
            <a:lumOff val="0"/>
            <a:alphaOff val="0"/>
          </a:schemeClr>
        </a:solidFill>
        <a:ln>
          <a:noFill/>
        </a:ln>
        <a:effectLst/>
        <a:sp3d z="-400500" extrusionH="63500" contourW="12700" prstMaterial="matte">
          <a:contourClr>
            <a:schemeClr val="lt1">
              <a:tint val="50000"/>
            </a:schemeClr>
          </a:contourClr>
        </a:sp3d>
      </dsp:spPr>
      <dsp:style>
        <a:lnRef idx="0">
          <a:scrgbClr r="0" g="0" b="0"/>
        </a:lnRef>
        <a:fillRef idx="1">
          <a:scrgbClr r="0" g="0" b="0"/>
        </a:fillRef>
        <a:effectRef idx="0">
          <a:scrgbClr r="0" g="0" b="0"/>
        </a:effectRef>
        <a:fontRef idx="minor"/>
      </dsp:style>
    </dsp:sp>
    <dsp:sp modelId="{9EDEEA4A-7B48-479F-8582-CDAE81E98179}">
      <dsp:nvSpPr>
        <dsp:cNvPr id="0" name=""/>
        <dsp:cNvSpPr/>
      </dsp:nvSpPr>
      <dsp:spPr>
        <a:xfrm>
          <a:off x="363295" y="1435406"/>
          <a:ext cx="3216261" cy="1913875"/>
        </a:xfrm>
        <a:prstGeom prst="roundRect">
          <a:avLst/>
        </a:prstGeom>
        <a:solidFill>
          <a:schemeClr val="accent3">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Developer Checks-in</a:t>
          </a:r>
        </a:p>
      </dsp:txBody>
      <dsp:txXfrm>
        <a:off x="456723" y="1528834"/>
        <a:ext cx="3029405" cy="1727019"/>
      </dsp:txXfrm>
    </dsp:sp>
    <dsp:sp modelId="{E6847007-9123-4414-8F8F-BAE506B1D57B}">
      <dsp:nvSpPr>
        <dsp:cNvPr id="0" name=""/>
        <dsp:cNvSpPr/>
      </dsp:nvSpPr>
      <dsp:spPr>
        <a:xfrm>
          <a:off x="3752305" y="1435406"/>
          <a:ext cx="3216261" cy="1913875"/>
        </a:xfrm>
        <a:prstGeom prst="roundRect">
          <a:avLst/>
        </a:prstGeom>
        <a:solidFill>
          <a:schemeClr val="accent3">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Build runs on hosted build controller</a:t>
          </a:r>
        </a:p>
      </dsp:txBody>
      <dsp:txXfrm>
        <a:off x="3845733" y="1528834"/>
        <a:ext cx="3029405" cy="1727019"/>
      </dsp:txXfrm>
    </dsp:sp>
    <dsp:sp modelId="{1BDA6DB6-2B8D-480F-9034-59D5D0287AD6}">
      <dsp:nvSpPr>
        <dsp:cNvPr id="0" name=""/>
        <dsp:cNvSpPr/>
      </dsp:nvSpPr>
      <dsp:spPr>
        <a:xfrm>
          <a:off x="7141315" y="1435406"/>
          <a:ext cx="3216261" cy="1913875"/>
        </a:xfrm>
        <a:prstGeom prst="roundRect">
          <a:avLst/>
        </a:prstGeom>
        <a:solidFill>
          <a:schemeClr val="accent3">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Output automatically deployed to Azure Web App</a:t>
          </a:r>
        </a:p>
      </dsp:txBody>
      <dsp:txXfrm>
        <a:off x="7234743" y="1528834"/>
        <a:ext cx="3029405" cy="172701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7" name="TextBox 6"/>
          <p:cNvSpPr txBox="1"/>
          <p:nvPr>
            <p:custDataLst>
              <p:tags r:id="rId1"/>
            </p:custDataLst>
          </p:nvPr>
        </p:nvSpPr>
        <p:spPr>
          <a:xfrm>
            <a:off x="0" y="0"/>
            <a:ext cx="3810000" cy="1270000"/>
          </a:xfrm>
          <a:prstGeom prst="rect">
            <a:avLst/>
          </a:prstGeom>
          <a:noFill/>
        </p:spPr>
        <p:txBody>
          <a:bodyPr vert="horz" rtlCol="0">
            <a:spAutoFit/>
          </a:bodyPr>
          <a:lstStyle/>
          <a:p>
            <a:endParaRPr lang="pt-PT"/>
          </a:p>
        </p:txBody>
      </p:sp>
    </p:spTree>
    <p:extLst>
      <p:ext uri="{BB962C8B-B14F-4D97-AF65-F5344CB8AC3E}">
        <p14:creationId xmlns:p14="http://schemas.microsoft.com/office/powerpoint/2010/main" val="3003853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B4008EB6-D09E-4580-8CD6-DDB14511944F}" type="slidenum">
              <a:rPr lang="en-US" smtClean="0"/>
              <a:t>2</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7" name="TextBox 6"/>
          <p:cNvSpPr txBox="1"/>
          <p:nvPr>
            <p:custDataLst>
              <p:tags r:id="rId1"/>
            </p:custDataLst>
          </p:nvPr>
        </p:nvSpPr>
        <p:spPr>
          <a:xfrm>
            <a:off x="0" y="0"/>
            <a:ext cx="3810000" cy="1270000"/>
          </a:xfrm>
          <a:prstGeom prst="rect">
            <a:avLst/>
          </a:prstGeom>
          <a:noFill/>
        </p:spPr>
        <p:txBody>
          <a:bodyPr vert="horz" rtlCol="0">
            <a:spAutoFit/>
          </a:bodyPr>
          <a:lstStyle/>
          <a:p>
            <a:endParaRPr lang="pt-PT"/>
          </a:p>
        </p:txBody>
      </p:sp>
    </p:spTree>
    <p:extLst>
      <p:ext uri="{BB962C8B-B14F-4D97-AF65-F5344CB8AC3E}">
        <p14:creationId xmlns:p14="http://schemas.microsoft.com/office/powerpoint/2010/main" val="387066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t>6</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35717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t>7</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4522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t>11</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19257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r>
              <a:rPr lang="en-US" baseline="0" dirty="0"/>
              <a:t> and try to use it during Q&amp;A at the end of your session. Thank you!</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30</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958007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6.jp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6.jp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3.jp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7.wmf"/><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Master" Target="../slideMasters/slideMaster1.xml"/><Relationship Id="rId6" Type="http://schemas.openxmlformats.org/officeDocument/2006/relationships/image" Target="../media/image11.wmf"/><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wmf"/><Relationship Id="rId9" Type="http://schemas.openxmlformats.org/officeDocument/2006/relationships/image" Target="../media/image14.png"/><Relationship Id="rId14" Type="http://schemas.openxmlformats.org/officeDocument/2006/relationships/image" Target="../media/image19.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mandatory)">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5" name="Marcador de texto 14"/>
          <p:cNvSpPr>
            <a:spLocks noGrp="1"/>
          </p:cNvSpPr>
          <p:nvPr>
            <p:ph type="body" sz="quarter" idx="10" hasCustomPrompt="1"/>
          </p:nvPr>
        </p:nvSpPr>
        <p:spPr>
          <a:xfrm>
            <a:off x="-1" y="2958438"/>
            <a:ext cx="9143999" cy="1216743"/>
          </a:xfrm>
          <a:solidFill>
            <a:schemeClr val="bg1">
              <a:lumMod val="95000"/>
              <a:alpha val="90000"/>
            </a:schemeClr>
          </a:solidFill>
        </p:spPr>
        <p:txBody>
          <a:bodyPr lIns="180000" tIns="72000" rIns="180000" bIns="72000" anchor="ctr" anchorCtr="0"/>
          <a:lstStyle>
            <a:lvl1pPr marL="0" indent="0">
              <a:buNone/>
              <a:defRPr sz="3600" baseline="0"/>
            </a:lvl1pPr>
          </a:lstStyle>
          <a:p>
            <a:pPr lvl="0"/>
            <a:r>
              <a:rPr lang="en-US" noProof="0" dirty="0"/>
              <a:t>Session Name</a:t>
            </a:r>
          </a:p>
        </p:txBody>
      </p:sp>
      <p:sp>
        <p:nvSpPr>
          <p:cNvPr id="16" name="Marcador de texto 14"/>
          <p:cNvSpPr>
            <a:spLocks noGrp="1"/>
          </p:cNvSpPr>
          <p:nvPr userDrawn="1">
            <p:ph type="body" sz="quarter" idx="11" hasCustomPrompt="1"/>
          </p:nvPr>
        </p:nvSpPr>
        <p:spPr>
          <a:xfrm>
            <a:off x="1" y="4175180"/>
            <a:ext cx="7386999" cy="609008"/>
          </a:xfrm>
          <a:solidFill>
            <a:schemeClr val="bg1">
              <a:lumMod val="95000"/>
              <a:alpha val="90000"/>
            </a:schemeClr>
          </a:solidFill>
          <a:ln>
            <a:noFill/>
          </a:ln>
        </p:spPr>
        <p:txBody>
          <a:bodyPr wrap="square" lIns="180000" tIns="72000" rIns="180000" bIns="72000" anchor="ctr" anchorCtr="0"/>
          <a:lstStyle>
            <a:lvl1pPr marL="0" indent="0">
              <a:buNone/>
              <a:defRPr sz="2000" b="1" baseline="0"/>
            </a:lvl1pPr>
          </a:lstStyle>
          <a:p>
            <a:pPr lvl="0"/>
            <a:r>
              <a:rPr lang="es-ES" dirty="0"/>
              <a:t>Speaker </a:t>
            </a:r>
            <a:r>
              <a:rPr lang="es-ES" dirty="0" err="1"/>
              <a:t>Name</a:t>
            </a:r>
            <a:endParaRPr lang="es-ES" dirty="0"/>
          </a:p>
        </p:txBody>
      </p:sp>
      <p:sp>
        <p:nvSpPr>
          <p:cNvPr id="21" name="CuadroTexto 20"/>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2" name="Imagen 21"/>
          <p:cNvPicPr>
            <a:picLocks noChangeAspect="1"/>
          </p:cNvPicPr>
          <p:nvPr userDrawn="1"/>
        </p:nvPicPr>
        <p:blipFill>
          <a:blip r:embed="rId3"/>
          <a:stretch>
            <a:fillRect/>
          </a:stretch>
        </p:blipFill>
        <p:spPr>
          <a:xfrm>
            <a:off x="10653745" y="5724565"/>
            <a:ext cx="348003" cy="282925"/>
          </a:xfrm>
          <a:prstGeom prst="rect">
            <a:avLst/>
          </a:prstGeom>
        </p:spPr>
      </p:pic>
      <p:sp>
        <p:nvSpPr>
          <p:cNvPr id="25" name="CuadroTexto 24"/>
          <p:cNvSpPr txBox="1"/>
          <p:nvPr userDrawn="1"/>
        </p:nvSpPr>
        <p:spPr>
          <a:xfrm>
            <a:off x="-2" y="4879571"/>
            <a:ext cx="7387002" cy="519030"/>
          </a:xfrm>
          <a:prstGeom prst="rect">
            <a:avLst/>
          </a:prstGeom>
          <a:solidFill>
            <a:schemeClr val="bg1">
              <a:lumMod val="95000"/>
              <a:alpha val="85000"/>
            </a:schemeClr>
          </a:solidFill>
        </p:spPr>
        <p:txBody>
          <a:bodyPr wrap="square" lIns="180000" tIns="72000" rIns="180000" bIns="72000" rtlCol="0" anchor="ctr" anchorCtr="0">
            <a:noAutofit/>
          </a:bodyPr>
          <a:lstStyle/>
          <a:p>
            <a:pPr lvl="0"/>
            <a:r>
              <a:rPr lang="en-US" sz="2000" b="0" noProof="0" dirty="0">
                <a:latin typeface="+mj-lt"/>
              </a:rPr>
              <a:t>May</a:t>
            </a:r>
            <a:r>
              <a:rPr lang="es-ES" sz="2000" b="0" dirty="0">
                <a:latin typeface="+mj-lt"/>
              </a:rPr>
              <a:t> 7</a:t>
            </a:r>
            <a:r>
              <a:rPr lang="en-US" sz="2000" b="0" baseline="30000" dirty="0" err="1">
                <a:latin typeface="+mj-lt"/>
              </a:rPr>
              <a:t>th</a:t>
            </a:r>
            <a:r>
              <a:rPr lang="en-US" sz="2000" b="0" dirty="0">
                <a:latin typeface="+mj-lt"/>
              </a:rPr>
              <a:t>, </a:t>
            </a:r>
            <a:r>
              <a:rPr lang="es-ES" sz="2000" b="0" dirty="0">
                <a:latin typeface="+mj-lt"/>
              </a:rPr>
              <a:t>2016</a:t>
            </a:r>
          </a:p>
        </p:txBody>
      </p:sp>
      <p:sp>
        <p:nvSpPr>
          <p:cNvPr id="6" name="Text Placeholder 9"/>
          <p:cNvSpPr txBox="1">
            <a:spLocks/>
          </p:cNvSpPr>
          <p:nvPr userDrawn="1"/>
        </p:nvSpPr>
        <p:spPr>
          <a:xfrm>
            <a:off x="7387001" y="4175180"/>
            <a:ext cx="4801144" cy="1226124"/>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7" name="Picture 4" descr="http://www.matthiaseinig.de/wp-content/2013/11/SPSStockholm.png"/>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b="20499"/>
          <a:stretch/>
        </p:blipFill>
        <p:spPr bwMode="auto">
          <a:xfrm>
            <a:off x="7486393" y="4223653"/>
            <a:ext cx="1238140" cy="98433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
          <p:cNvSpPr txBox="1"/>
          <p:nvPr userDrawn="1"/>
        </p:nvSpPr>
        <p:spPr>
          <a:xfrm>
            <a:off x="8813923" y="4371265"/>
            <a:ext cx="3274831" cy="831253"/>
          </a:xfrm>
          <a:prstGeom prst="rect">
            <a:avLst/>
          </a:prstGeom>
          <a:noFill/>
        </p:spPr>
        <p:txBody>
          <a:bodyPr wrap="square" lIns="0" tIns="0" rIns="0" bIns="0" rtlCol="0">
            <a:spAutoFit/>
          </a:bodyPr>
          <a:lstStyle/>
          <a:p>
            <a:r>
              <a:rPr lang="ca-ES" sz="2701" b="1" spc="-53" dirty="0">
                <a:solidFill>
                  <a:schemeClr val="bg1"/>
                </a:solidFill>
                <a:latin typeface="+mj-lt"/>
              </a:rPr>
              <a:t>SharePoint </a:t>
            </a:r>
            <a:r>
              <a:rPr lang="en-US" sz="2701" b="1" spc="-53" noProof="0" dirty="0">
                <a:solidFill>
                  <a:schemeClr val="bg1"/>
                </a:solidFill>
                <a:latin typeface="+mj-lt"/>
              </a:rPr>
              <a:t>Saturday</a:t>
            </a:r>
            <a:r>
              <a:rPr lang="ca-ES" sz="2701" b="1" spc="-53" dirty="0">
                <a:solidFill>
                  <a:schemeClr val="bg1"/>
                </a:solidFill>
                <a:latin typeface="+mj-lt"/>
              </a:rPr>
              <a:t> Madrid</a:t>
            </a:r>
            <a:endParaRPr lang="es-ES" b="1" spc="-53" dirty="0">
              <a:solidFill>
                <a:schemeClr val="bg1"/>
              </a:solidFill>
              <a:latin typeface="+mj-lt"/>
            </a:endParaRPr>
          </a:p>
        </p:txBody>
      </p:sp>
    </p:spTree>
    <p:extLst>
      <p:ext uri="{BB962C8B-B14F-4D97-AF65-F5344CB8AC3E}">
        <p14:creationId xmlns:p14="http://schemas.microsoft.com/office/powerpoint/2010/main" val="3429699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2414694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747897"/>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13179" indent="-213179">
              <a:buFont typeface="Wingdings" pitchFamily="2" charset="2"/>
              <a:buChar char=""/>
              <a:defRPr sz="3001">
                <a:solidFill>
                  <a:srgbClr val="333333"/>
                </a:solidFill>
              </a:defRPr>
            </a:lvl1pPr>
            <a:lvl2pPr marL="388247" indent="-175069">
              <a:buFont typeface="Wingdings" pitchFamily="2" charset="2"/>
              <a:buChar char=""/>
              <a:defRPr>
                <a:solidFill>
                  <a:srgbClr val="333333"/>
                </a:solidFill>
                <a:latin typeface="+mn-lt"/>
              </a:defRPr>
            </a:lvl2pPr>
            <a:lvl3pPr marL="556171" indent="-167923">
              <a:buFont typeface="Wingdings" pitchFamily="2" charset="2"/>
              <a:buChar char=""/>
              <a:tabLst/>
              <a:defRPr>
                <a:solidFill>
                  <a:srgbClr val="333333"/>
                </a:solidFill>
                <a:latin typeface="+mn-lt"/>
              </a:defRPr>
            </a:lvl3pPr>
            <a:lvl4pPr marL="685983" indent="-129813">
              <a:buFont typeface="Wingdings" pitchFamily="2" charset="2"/>
              <a:buChar char=""/>
              <a:defRPr>
                <a:solidFill>
                  <a:srgbClr val="333333"/>
                </a:solidFill>
                <a:latin typeface="+mn-lt"/>
              </a:defRPr>
            </a:lvl4pPr>
            <a:lvl5pPr marL="815796" indent="-129813">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3196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7823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68435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79563" y="14478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362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027107"/>
          </a:xfrm>
        </p:spPr>
        <p:txBody>
          <a:bodyPr/>
          <a:lstStyle>
            <a:lvl1pPr marL="0" indent="0">
              <a:spcBef>
                <a:spcPts val="900"/>
              </a:spcBef>
              <a:buNone/>
              <a:defRPr sz="24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027107"/>
          </a:xfrm>
        </p:spPr>
        <p:txBody>
          <a:bodyPr/>
          <a:lstStyle>
            <a:lvl1pPr marL="0" indent="0">
              <a:spcBef>
                <a:spcPts val="900"/>
              </a:spcBef>
              <a:buNone/>
              <a:defRPr lang="en-US" sz="24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8"/>
          <p:cNvSpPr>
            <a:spLocks noGrp="1"/>
          </p:cNvSpPr>
          <p:nvPr>
            <p:ph type="body" sz="quarter" idx="13"/>
          </p:nvPr>
        </p:nvSpPr>
        <p:spPr>
          <a:xfrm>
            <a:off x="5208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11" name="Text Placeholder 8"/>
          <p:cNvSpPr>
            <a:spLocks noGrp="1"/>
          </p:cNvSpPr>
          <p:nvPr>
            <p:ph type="body" sz="quarter" idx="14"/>
          </p:nvPr>
        </p:nvSpPr>
        <p:spPr>
          <a:xfrm>
            <a:off x="62836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Tree>
    <p:extLst>
      <p:ext uri="{BB962C8B-B14F-4D97-AF65-F5344CB8AC3E}">
        <p14:creationId xmlns:p14="http://schemas.microsoft.com/office/powerpoint/2010/main" val="27848472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mparison,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462213"/>
          </a:xfrm>
        </p:spPr>
        <p:txBody>
          <a:bodyPr/>
          <a:lstStyle>
            <a:lvl1pPr marL="0" indent="0">
              <a:spcBef>
                <a:spcPts val="900"/>
              </a:spcBef>
              <a:buNone/>
              <a:defRPr sz="24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462213"/>
          </a:xfrm>
        </p:spPr>
        <p:txBody>
          <a:bodyPr/>
          <a:lstStyle>
            <a:lvl1pPr marL="0" indent="0">
              <a:spcBef>
                <a:spcPts val="900"/>
              </a:spcBef>
              <a:buNone/>
              <a:defRPr lang="en-US" sz="24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3"/>
          </p:nvPr>
        </p:nvSpPr>
        <p:spPr>
          <a:xfrm>
            <a:off x="522136" y="14472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38263278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Comparison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2136" y="1966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84327" y="19656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221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15642884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2"/>
            <a:ext cx="5434948" cy="1661993"/>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681906"/>
            <a:ext cx="5486169" cy="332399"/>
          </a:xfrm>
          <a:prstGeom prst="rect">
            <a:avLst/>
          </a:prstGeom>
        </p:spPr>
        <p:txBody>
          <a:bodyPr>
            <a:noAutofit/>
          </a:bodyPr>
          <a:lstStyle>
            <a:lvl1pPr marL="0" indent="0">
              <a:spcBef>
                <a:spcPts val="900"/>
              </a:spcBef>
              <a:buNone/>
              <a:defRPr lang="en-US" sz="1500" kern="1200" spc="0" dirty="0" smtClean="0">
                <a:solidFill>
                  <a:srgbClr val="333333"/>
                </a:soli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
        <p:nvSpPr>
          <p:cNvPr id="12" name="Title 11"/>
          <p:cNvSpPr>
            <a:spLocks noGrp="1"/>
          </p:cNvSpPr>
          <p:nvPr>
            <p:ph type="title"/>
          </p:nvPr>
        </p:nvSpPr>
        <p:spPr/>
        <p:txBody>
          <a:bodyPr>
            <a:noAutofit/>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9672116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3279957" y="1011623"/>
            <a:ext cx="8347505" cy="921230"/>
          </a:xfrm>
          <a:solidFill>
            <a:schemeClr val="bg1">
              <a:lumMod val="95000"/>
              <a:alpha val="90000"/>
            </a:schemeClr>
          </a:solidFill>
        </p:spPr>
        <p:txBody>
          <a:bodyPr lIns="180000" tIns="180000" rIns="180000" bIns="180000" anchor="ctr" anchorCtr="0">
            <a:noAutofit/>
          </a:bodyPr>
          <a:lstStyle>
            <a:lvl1pPr marL="0" indent="0">
              <a:buNone/>
              <a:defRPr sz="4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3279958" y="2013590"/>
            <a:ext cx="8347504" cy="538648"/>
          </a:xfrm>
          <a:solidFill>
            <a:schemeClr val="bg1">
              <a:lumMod val="95000"/>
              <a:alpha val="90000"/>
            </a:schemeClr>
          </a:solidFill>
        </p:spPr>
        <p:txBody>
          <a:bodyPr lIns="180000" tIns="180000" rIns="180000" bIns="180000" anchor="ctr" anchorCtr="0">
            <a:noAutofit/>
          </a:bodyPr>
          <a:lstStyle>
            <a:lvl1pPr marL="0" indent="0">
              <a:buNone/>
              <a:defRPr sz="2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15114" y="4105801"/>
            <a:ext cx="618422" cy="347862"/>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8567" y="3460686"/>
            <a:ext cx="553291" cy="553291"/>
          </a:xfrm>
          <a:prstGeom prst="rect">
            <a:avLst/>
          </a:prstGeom>
        </p:spPr>
      </p:pic>
      <p:sp>
        <p:nvSpPr>
          <p:cNvPr id="17" name="Text Placeholder 4"/>
          <p:cNvSpPr>
            <a:spLocks noGrp="1"/>
          </p:cNvSpPr>
          <p:nvPr>
            <p:ph type="body" sz="quarter" idx="13" hasCustomPrompt="1"/>
          </p:nvPr>
        </p:nvSpPr>
        <p:spPr>
          <a:xfrm>
            <a:off x="3279958" y="2632975"/>
            <a:ext cx="8347504" cy="538648"/>
          </a:xfrm>
          <a:solidFill>
            <a:schemeClr val="bg1">
              <a:lumMod val="95000"/>
              <a:alpha val="90000"/>
            </a:schemeClr>
          </a:solidFill>
        </p:spPr>
        <p:txBody>
          <a:bodyPr lIns="180000" tIns="180000" rIns="180000" bIns="180000" anchor="ctr" anchorCtr="0"/>
          <a:lstStyle>
            <a:lvl1pPr marL="0" indent="0">
              <a:buNone/>
              <a:defRPr sz="280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20" name="Text Placeholder 4"/>
          <p:cNvSpPr>
            <a:spLocks noGrp="1"/>
          </p:cNvSpPr>
          <p:nvPr>
            <p:ph type="body" sz="quarter" idx="14" hasCustomPrompt="1"/>
          </p:nvPr>
        </p:nvSpPr>
        <p:spPr>
          <a:xfrm>
            <a:off x="1301858" y="3468007"/>
            <a:ext cx="8347504" cy="538648"/>
          </a:xfrm>
          <a:solidFill>
            <a:schemeClr val="bg1">
              <a:lumMod val="95000"/>
              <a:alpha val="90000"/>
            </a:schemeClr>
          </a:solidFill>
        </p:spPr>
        <p:txBody>
          <a:bodyPr lIns="180000" tIns="180000" rIns="180000" bIns="180000" anchor="ctr" anchorCtr="0"/>
          <a:lstStyle>
            <a:lvl1pPr marL="0" indent="0">
              <a:buNone/>
              <a:defRPr sz="22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1301231" y="4010408"/>
            <a:ext cx="8347504" cy="538648"/>
          </a:xfrm>
          <a:solidFill>
            <a:schemeClr val="bg1">
              <a:lumMod val="95000"/>
              <a:alpha val="90000"/>
            </a:schemeClr>
          </a:solidFill>
        </p:spPr>
        <p:txBody>
          <a:bodyPr lIns="180000" tIns="180000" rIns="180000" bIns="180000" anchor="ctr" anchorCtr="0"/>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866166" y="1011623"/>
            <a:ext cx="2160000" cy="2160000"/>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1301231" y="4552809"/>
            <a:ext cx="8347504" cy="668214"/>
          </a:xfrm>
          <a:solidFill>
            <a:schemeClr val="bg1">
              <a:lumMod val="95000"/>
              <a:alpha val="90000"/>
            </a:schemeClr>
          </a:solidFill>
        </p:spPr>
        <p:txBody>
          <a:bodyPr lIns="180000" tIns="180000" rIns="180000" bIns="180000" anchor="t" anchorCtr="0">
            <a:spAutoFit/>
          </a:bodyPr>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5" name="Text Placeholder 9"/>
          <p:cNvSpPr txBox="1">
            <a:spLocks/>
          </p:cNvSpPr>
          <p:nvPr userDrawn="1"/>
        </p:nvSpPr>
        <p:spPr>
          <a:xfrm>
            <a:off x="10515601" y="4177883"/>
            <a:ext cx="1672543" cy="1220718"/>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26" name="Picture 4" descr="http://www.matthiaseinig.de/wp-content/2013/11/SPSStockholm.png"/>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b="20499"/>
          <a:stretch/>
        </p:blipFill>
        <p:spPr bwMode="auto">
          <a:xfrm>
            <a:off x="10745301" y="4264177"/>
            <a:ext cx="1238140" cy="984337"/>
          </a:xfrm>
          <a:prstGeom prst="rect">
            <a:avLst/>
          </a:prstGeom>
          <a:noFill/>
          <a:extLst>
            <a:ext uri="{909E8E84-426E-40DD-AFC4-6F175D3DCCD1}">
              <a14:hiddenFill xmlns:a14="http://schemas.microsoft.com/office/drawing/2010/main">
                <a:solidFill>
                  <a:srgbClr val="FFFFFF"/>
                </a:solidFill>
              </a14:hiddenFill>
            </a:ext>
          </a:extLst>
        </p:spPr>
      </p:pic>
      <p:sp>
        <p:nvSpPr>
          <p:cNvPr id="28" name="CuadroTexto 27"/>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7"/>
          <a:stretch>
            <a:fillRect/>
          </a:stretch>
        </p:blipFill>
        <p:spPr>
          <a:xfrm>
            <a:off x="10653745" y="5724565"/>
            <a:ext cx="348003" cy="282925"/>
          </a:xfrm>
          <a:prstGeom prst="rect">
            <a:avLst/>
          </a:prstGeom>
        </p:spPr>
      </p:pic>
    </p:spTree>
    <p:extLst>
      <p:ext uri="{BB962C8B-B14F-4D97-AF65-F5344CB8AC3E}">
        <p14:creationId xmlns:p14="http://schemas.microsoft.com/office/powerpoint/2010/main" val="1011177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69"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3237559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11270" y="0"/>
            <a:ext cx="5931729"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233764"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447802"/>
            <a:ext cx="5486169"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Tree>
    <p:extLst>
      <p:ext uri="{BB962C8B-B14F-4D97-AF65-F5344CB8AC3E}">
        <p14:creationId xmlns:p14="http://schemas.microsoft.com/office/powerpoint/2010/main" val="9458853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8966" y="0"/>
            <a:ext cx="6221445"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26926722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68968"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7959698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92000" cy="512445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5"/>
            <a:ext cx="11155093" cy="2863073"/>
          </a:xfrm>
          <a:prstGeom prst="rect">
            <a:avLst/>
          </a:prstGeom>
        </p:spPr>
        <p:txBody>
          <a:bodyPr>
            <a:normAutofit/>
          </a:bodyPr>
          <a:lstStyle>
            <a:lvl1pPr marL="0" indent="0">
              <a:lnSpc>
                <a:spcPct val="90000"/>
              </a:lnSpc>
              <a:buNone/>
              <a:defRPr sz="48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520836" y="4343402"/>
            <a:ext cx="11155093" cy="470747"/>
          </a:xfrm>
          <a:prstGeom prst="rect">
            <a:avLst/>
          </a:prstGeom>
        </p:spPr>
        <p:txBody>
          <a:bodyPr>
            <a:normAutofit/>
          </a:bodyPr>
          <a:lstStyle>
            <a:lvl1pPr marL="0" indent="0">
              <a:lnSpc>
                <a:spcPct val="90000"/>
              </a:lnSpc>
              <a:buNone/>
              <a:defRPr sz="27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25426154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33111357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Anima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pic>
        <p:nvPicPr>
          <p:cNvPr id="4" name="Picture 2" descr="C:\Users\vesaj\Pictures\DVD_ART36\Artwork_Imagery\Icons - Illustrations\Misc\animation movie film video entertainment icon.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818630" y="13725"/>
            <a:ext cx="354316" cy="2880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7201881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6"/>
                </a:solidFill>
              </a:defRPr>
            </a:lvl1pPr>
          </a:lstStyle>
          <a:p>
            <a:r>
              <a:rPr lang="en-US" dirty="0"/>
              <a:t>Slide for Developer Code</a:t>
            </a:r>
          </a:p>
        </p:txBody>
      </p:sp>
      <p:sp>
        <p:nvSpPr>
          <p:cNvPr id="3" name="Rectangle 2"/>
          <p:cNvSpPr/>
          <p:nvPr userDrawn="1"/>
        </p:nvSpPr>
        <p:spPr bwMode="hidden">
          <a:xfrm>
            <a:off x="0"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2"/>
            <a:ext cx="11155093" cy="1988237"/>
          </a:xfrm>
        </p:spPr>
        <p:txBody>
          <a:bodyPr/>
          <a:lstStyle>
            <a:lvl1pPr marL="0" indent="0">
              <a:lnSpc>
                <a:spcPct val="95000"/>
              </a:lnSpc>
              <a:buNone/>
              <a:defRPr sz="2401">
                <a:gradFill>
                  <a:gsLst>
                    <a:gs pos="1250">
                      <a:srgbClr val="000000"/>
                    </a:gs>
                    <a:gs pos="100000">
                      <a:srgbClr val="000000"/>
                    </a:gs>
                  </a:gsLst>
                  <a:lin ang="5400000" scaled="0"/>
                </a:gradFill>
                <a:latin typeface="Consolas" pitchFamily="49" charset="0"/>
                <a:cs typeface="Consolas" pitchFamily="49" charset="0"/>
              </a:defRPr>
            </a:lvl1pPr>
            <a:lvl2pPr marL="25486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2993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59904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7292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slide, image background">
    <p:bg>
      <p:bgPr>
        <a:solidFill>
          <a:schemeClr val="tx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dirty="0"/>
              <a:t>Drag picture to placeholder or click icon to add</a:t>
            </a:r>
          </a:p>
        </p:txBody>
      </p:sp>
      <p:sp>
        <p:nvSpPr>
          <p:cNvPr id="17" name="Title 16"/>
          <p:cNvSpPr>
            <a:spLocks noGrp="1"/>
          </p:cNvSpPr>
          <p:nvPr>
            <p:ph type="title" hasCustomPrompt="1"/>
          </p:nvPr>
        </p:nvSpPr>
        <p:spPr>
          <a:xfrm>
            <a:off x="0" y="1219200"/>
            <a:ext cx="4876800" cy="2438400"/>
          </a:xfrm>
          <a:prstGeom prst="rect">
            <a:avLst/>
          </a:prstGeom>
          <a:solidFill>
            <a:schemeClr val="accent6">
              <a:alpha val="94000"/>
            </a:schemeClr>
          </a:solidFill>
        </p:spPr>
        <p:txBody>
          <a:bodyPr vert="horz" lIns="182880" tIns="137160">
            <a:normAutofit/>
          </a:bodyPr>
          <a:lstStyle>
            <a:lvl1pPr algn="l">
              <a:defRPr sz="3000">
                <a:solidFill>
                  <a:schemeClr val="bg1"/>
                </a:solidFill>
                <a:latin typeface="Segoe UI Light" pitchFamily="34" charset="0"/>
                <a:cs typeface="Segoe UI Light" pitchFamily="34" charset="0"/>
              </a:defRPr>
            </a:lvl1pPr>
          </a:lstStyle>
          <a:p>
            <a:pPr lvl="0"/>
            <a:r>
              <a:rPr lang="en-US" dirty="0"/>
              <a:t>Click to edit slide content</a:t>
            </a:r>
          </a:p>
        </p:txBody>
      </p:sp>
      <p:sp>
        <p:nvSpPr>
          <p:cNvPr id="8" name="Text Placeholder 18"/>
          <p:cNvSpPr>
            <a:spLocks noGrp="1"/>
          </p:cNvSpPr>
          <p:nvPr>
            <p:ph type="body" sz="quarter" idx="16" hasCustomPrompt="1"/>
          </p:nvPr>
        </p:nvSpPr>
        <p:spPr>
          <a:xfrm>
            <a:off x="0" y="3651805"/>
            <a:ext cx="2438400" cy="1219200"/>
          </a:xfrm>
          <a:prstGeom prst="rect">
            <a:avLst/>
          </a:prstGeom>
          <a:solidFill>
            <a:schemeClr val="bg2">
              <a:alpha val="89000"/>
            </a:schemeClr>
          </a:solidFill>
        </p:spPr>
        <p:txBody>
          <a:bodyPr vert="horz" lIns="182880" tIns="137160">
            <a:normAutofit/>
          </a:bodyPr>
          <a:lstStyle>
            <a:lvl1pPr marL="0" indent="0">
              <a:lnSpc>
                <a:spcPct val="100000"/>
              </a:lnSpc>
              <a:buFontTx/>
              <a:buNone/>
              <a:defRPr sz="1400" baseline="0">
                <a:solidFill>
                  <a:schemeClr val="tx1"/>
                </a:solidFill>
                <a:latin typeface="Segoe UI Light" panose="020B0502040204020203" pitchFamily="34" charset="0"/>
                <a:cs typeface="Segoe UI Light"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3" name="Picture Placeholder 2"/>
          <p:cNvSpPr>
            <a:spLocks noGrp="1"/>
          </p:cNvSpPr>
          <p:nvPr>
            <p:ph type="pic" sz="quarter" idx="17"/>
          </p:nvPr>
        </p:nvSpPr>
        <p:spPr>
          <a:xfrm>
            <a:off x="101601" y="24384"/>
            <a:ext cx="1524000" cy="559816"/>
          </a:xfrm>
        </p:spPr>
        <p:txBody>
          <a:bodyPr/>
          <a:lstStyle/>
          <a:p>
            <a:endParaRPr lang="en-US"/>
          </a:p>
        </p:txBody>
      </p:sp>
    </p:spTree>
    <p:extLst>
      <p:ext uri="{BB962C8B-B14F-4D97-AF65-F5344CB8AC3E}">
        <p14:creationId xmlns:p14="http://schemas.microsoft.com/office/powerpoint/2010/main" val="399376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for two">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2407672" y="1015807"/>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2407672" y="172386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14197" y="3245897"/>
            <a:ext cx="481031" cy="287448"/>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90333" y="2811014"/>
            <a:ext cx="409363" cy="434883"/>
          </a:xfrm>
          <a:prstGeom prst="rect">
            <a:avLst/>
          </a:prstGeom>
        </p:spPr>
      </p:pic>
      <p:sp>
        <p:nvSpPr>
          <p:cNvPr id="20" name="Text Placeholder 4"/>
          <p:cNvSpPr>
            <a:spLocks noGrp="1"/>
          </p:cNvSpPr>
          <p:nvPr>
            <p:ph type="body" sz="quarter" idx="14" hasCustomPrompt="1"/>
          </p:nvPr>
        </p:nvSpPr>
        <p:spPr>
          <a:xfrm>
            <a:off x="725217" y="2811014"/>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725217" y="3173345"/>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732648" y="1011623"/>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725217" y="3533345"/>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8" name="CuadroTexto 27"/>
          <p:cNvSpPr txBox="1"/>
          <p:nvPr userDrawn="1"/>
        </p:nvSpPr>
        <p:spPr>
          <a:xfrm>
            <a:off x="10511744" y="110403"/>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6"/>
          <a:stretch>
            <a:fillRect/>
          </a:stretch>
        </p:blipFill>
        <p:spPr>
          <a:xfrm>
            <a:off x="10649888" y="231884"/>
            <a:ext cx="348003" cy="282925"/>
          </a:xfrm>
          <a:prstGeom prst="rect">
            <a:avLst/>
          </a:prstGeom>
        </p:spPr>
      </p:pic>
      <p:sp>
        <p:nvSpPr>
          <p:cNvPr id="16" name="Text Placeholder 4"/>
          <p:cNvSpPr>
            <a:spLocks noGrp="1"/>
          </p:cNvSpPr>
          <p:nvPr>
            <p:ph type="body" sz="quarter" idx="18" hasCustomPrompt="1"/>
          </p:nvPr>
        </p:nvSpPr>
        <p:spPr>
          <a:xfrm>
            <a:off x="2407672" y="214961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43" name="Text Placeholder 4"/>
          <p:cNvSpPr>
            <a:spLocks noGrp="1"/>
          </p:cNvSpPr>
          <p:nvPr>
            <p:ph type="body" sz="quarter" idx="19" hasCustomPrompt="1"/>
          </p:nvPr>
        </p:nvSpPr>
        <p:spPr>
          <a:xfrm>
            <a:off x="8191623" y="1021153"/>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44" name="Text Placeholder 4"/>
          <p:cNvSpPr>
            <a:spLocks noGrp="1"/>
          </p:cNvSpPr>
          <p:nvPr>
            <p:ph type="body" sz="quarter" idx="20" hasCustomPrompt="1"/>
          </p:nvPr>
        </p:nvSpPr>
        <p:spPr>
          <a:xfrm>
            <a:off x="8191623" y="172921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45"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98148" y="3251243"/>
            <a:ext cx="481031" cy="287448"/>
          </a:xfrm>
          <a:prstGeom prst="rect">
            <a:avLst/>
          </a:prstGeom>
          <a:noFill/>
          <a:ln>
            <a:noFill/>
          </a:ln>
        </p:spPr>
      </p:pic>
      <p:pic>
        <p:nvPicPr>
          <p:cNvPr id="46"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74284" y="2816360"/>
            <a:ext cx="409363" cy="434883"/>
          </a:xfrm>
          <a:prstGeom prst="rect">
            <a:avLst/>
          </a:prstGeom>
        </p:spPr>
      </p:pic>
      <p:sp>
        <p:nvSpPr>
          <p:cNvPr id="47" name="Text Placeholder 4"/>
          <p:cNvSpPr>
            <a:spLocks noGrp="1"/>
          </p:cNvSpPr>
          <p:nvPr>
            <p:ph type="body" sz="quarter" idx="21" hasCustomPrompt="1"/>
          </p:nvPr>
        </p:nvSpPr>
        <p:spPr>
          <a:xfrm>
            <a:off x="6509168" y="2816360"/>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48" name="Text Placeholder 4"/>
          <p:cNvSpPr>
            <a:spLocks noGrp="1"/>
          </p:cNvSpPr>
          <p:nvPr>
            <p:ph type="body" sz="quarter" idx="22" hasCustomPrompt="1"/>
          </p:nvPr>
        </p:nvSpPr>
        <p:spPr>
          <a:xfrm>
            <a:off x="6509168" y="3178691"/>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49" name="Marcador de posición de imagen 6"/>
          <p:cNvSpPr>
            <a:spLocks noGrp="1"/>
          </p:cNvSpPr>
          <p:nvPr>
            <p:ph type="pic" sz="quarter" idx="23" hasCustomPrompt="1"/>
          </p:nvPr>
        </p:nvSpPr>
        <p:spPr>
          <a:xfrm>
            <a:off x="6516599" y="1016969"/>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50" name="Text Placeholder 4"/>
          <p:cNvSpPr>
            <a:spLocks noGrp="1"/>
          </p:cNvSpPr>
          <p:nvPr>
            <p:ph type="body" sz="quarter" idx="24" hasCustomPrompt="1"/>
          </p:nvPr>
        </p:nvSpPr>
        <p:spPr>
          <a:xfrm>
            <a:off x="6509168" y="3538691"/>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51" name="Text Placeholder 4"/>
          <p:cNvSpPr>
            <a:spLocks noGrp="1"/>
          </p:cNvSpPr>
          <p:nvPr>
            <p:ph type="body" sz="quarter" idx="25" hasCustomPrompt="1"/>
          </p:nvPr>
        </p:nvSpPr>
        <p:spPr>
          <a:xfrm>
            <a:off x="8191623" y="215496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Tree>
    <p:extLst>
      <p:ext uri="{BB962C8B-B14F-4D97-AF65-F5344CB8AC3E}">
        <p14:creationId xmlns:p14="http://schemas.microsoft.com/office/powerpoint/2010/main" val="2037886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onsors (mandatory)">
    <p:spTree>
      <p:nvGrpSpPr>
        <p:cNvPr id="1" name=""/>
        <p:cNvGrpSpPr/>
        <p:nvPr/>
      </p:nvGrpSpPr>
      <p:grpSpPr>
        <a:xfrm>
          <a:off x="0" y="0"/>
          <a:ext cx="0" cy="0"/>
          <a:chOff x="0" y="0"/>
          <a:chExt cx="0" cy="0"/>
        </a:xfrm>
      </p:grpSpPr>
      <p:sp>
        <p:nvSpPr>
          <p:cNvPr id="3" name="Rectángulo 2"/>
          <p:cNvSpPr/>
          <p:nvPr userDrawn="1"/>
        </p:nvSpPr>
        <p:spPr>
          <a:xfrm>
            <a:off x="503877" y="156364"/>
            <a:ext cx="11430052" cy="523220"/>
          </a:xfrm>
          <a:prstGeom prst="rect">
            <a:avLst/>
          </a:prstGeom>
        </p:spPr>
        <p:txBody>
          <a:bodyPr wrap="none">
            <a:spAutoFit/>
          </a:bodyPr>
          <a:lstStyle/>
          <a:p>
            <a:r>
              <a:rPr lang="en-GB" sz="2800" u="sng" dirty="0">
                <a:solidFill>
                  <a:schemeClr val="accent2">
                    <a:lumMod val="75000"/>
                  </a:schemeClr>
                </a:solidFill>
                <a:latin typeface="Segoe UI Light" panose="020B0502040204020203" pitchFamily="34" charset="0"/>
                <a:cs typeface="Segoe UI Light" panose="020B0502040204020203" pitchFamily="34" charset="0"/>
              </a:rPr>
              <a:t>Gold sponsors                                                                                             </a:t>
            </a:r>
            <a:endParaRPr lang="en-US" sz="2800" u="sng" dirty="0">
              <a:solidFill>
                <a:schemeClr val="accent2">
                  <a:lumMod val="75000"/>
                </a:schemeClr>
              </a:solidFill>
            </a:endParaRPr>
          </a:p>
        </p:txBody>
      </p:sp>
      <p:pic>
        <p:nvPicPr>
          <p:cNvPr id="5" name="Imagen 4"/>
          <p:cNvPicPr>
            <a:picLocks noChangeAspect="1"/>
          </p:cNvPicPr>
          <p:nvPr userDrawn="1"/>
        </p:nvPicPr>
        <p:blipFill>
          <a:blip r:embed="rId2"/>
          <a:stretch>
            <a:fillRect/>
          </a:stretch>
        </p:blipFill>
        <p:spPr>
          <a:xfrm>
            <a:off x="3353952" y="915385"/>
            <a:ext cx="1332896" cy="706932"/>
          </a:xfrm>
          <a:prstGeom prst="rect">
            <a:avLst/>
          </a:prstGeom>
        </p:spPr>
      </p:pic>
      <p:pic>
        <p:nvPicPr>
          <p:cNvPr id="7" name="Imagen 6"/>
          <p:cNvPicPr>
            <a:picLocks noChangeAspect="1"/>
          </p:cNvPicPr>
          <p:nvPr userDrawn="1"/>
        </p:nvPicPr>
        <p:blipFill>
          <a:blip r:embed="rId3"/>
          <a:stretch>
            <a:fillRect/>
          </a:stretch>
        </p:blipFill>
        <p:spPr>
          <a:xfrm>
            <a:off x="524542" y="773125"/>
            <a:ext cx="1991903" cy="995952"/>
          </a:xfrm>
          <a:prstGeom prst="rect">
            <a:avLst/>
          </a:prstGeom>
        </p:spPr>
      </p:pic>
      <p:pic>
        <p:nvPicPr>
          <p:cNvPr id="9" name="Imagen 8"/>
          <p:cNvPicPr>
            <a:picLocks noChangeAspect="1"/>
          </p:cNvPicPr>
          <p:nvPr userDrawn="1"/>
        </p:nvPicPr>
        <p:blipFill>
          <a:blip r:embed="rId4"/>
          <a:stretch>
            <a:fillRect/>
          </a:stretch>
        </p:blipFill>
        <p:spPr>
          <a:xfrm>
            <a:off x="9065000" y="1011285"/>
            <a:ext cx="2241229" cy="515132"/>
          </a:xfrm>
          <a:prstGeom prst="rect">
            <a:avLst/>
          </a:prstGeom>
        </p:spPr>
      </p:pic>
      <p:pic>
        <p:nvPicPr>
          <p:cNvPr id="10" name="Imagen 9"/>
          <p:cNvPicPr>
            <a:picLocks noChangeAspect="1"/>
          </p:cNvPicPr>
          <p:nvPr userDrawn="1"/>
        </p:nvPicPr>
        <p:blipFill>
          <a:blip r:embed="rId5"/>
          <a:stretch>
            <a:fillRect/>
          </a:stretch>
        </p:blipFill>
        <p:spPr>
          <a:xfrm>
            <a:off x="5606595" y="593809"/>
            <a:ext cx="2700167" cy="1350084"/>
          </a:xfrm>
          <a:prstGeom prst="rect">
            <a:avLst/>
          </a:prstGeom>
        </p:spPr>
      </p:pic>
      <p:sp>
        <p:nvSpPr>
          <p:cNvPr id="11" name="Rectángulo 10"/>
          <p:cNvSpPr/>
          <p:nvPr userDrawn="1"/>
        </p:nvSpPr>
        <p:spPr>
          <a:xfrm>
            <a:off x="503877" y="2160053"/>
            <a:ext cx="5732980" cy="523220"/>
          </a:xfrm>
          <a:prstGeom prst="rect">
            <a:avLst/>
          </a:prstGeom>
        </p:spPr>
        <p:txBody>
          <a:bodyPr wrap="none">
            <a:spAutoFit/>
          </a:bodyPr>
          <a:lstStyle/>
          <a:p>
            <a:r>
              <a:rPr lang="en-GB" sz="2800" u="sng" dirty="0">
                <a:solidFill>
                  <a:schemeClr val="bg1">
                    <a:lumMod val="65000"/>
                  </a:schemeClr>
                </a:solidFill>
                <a:latin typeface="Segoe UI Light" panose="020B0502040204020203" pitchFamily="34" charset="0"/>
                <a:cs typeface="Segoe UI Light" panose="020B0502040204020203" pitchFamily="34" charset="0"/>
              </a:rPr>
              <a:t>Silver sponsors                                 </a:t>
            </a:r>
            <a:endParaRPr lang="en-US" sz="2800" u="sng" dirty="0">
              <a:solidFill>
                <a:schemeClr val="bg1">
                  <a:lumMod val="65000"/>
                </a:schemeClr>
              </a:solidFill>
            </a:endParaRPr>
          </a:p>
        </p:txBody>
      </p:sp>
      <p:pic>
        <p:nvPicPr>
          <p:cNvPr id="12" name="Imagen 11"/>
          <p:cNvPicPr>
            <a:picLocks noChangeAspect="1"/>
          </p:cNvPicPr>
          <p:nvPr userDrawn="1"/>
        </p:nvPicPr>
        <p:blipFill>
          <a:blip r:embed="rId6"/>
          <a:stretch>
            <a:fillRect/>
          </a:stretch>
        </p:blipFill>
        <p:spPr>
          <a:xfrm>
            <a:off x="3493166" y="3127776"/>
            <a:ext cx="1995009" cy="288975"/>
          </a:xfrm>
          <a:prstGeom prst="rect">
            <a:avLst/>
          </a:prstGeom>
        </p:spPr>
      </p:pic>
      <p:pic>
        <p:nvPicPr>
          <p:cNvPr id="14" name="Imagen 13"/>
          <p:cNvPicPr>
            <a:picLocks noChangeAspect="1"/>
          </p:cNvPicPr>
          <p:nvPr userDrawn="1"/>
        </p:nvPicPr>
        <p:blipFill>
          <a:blip r:embed="rId7"/>
          <a:stretch>
            <a:fillRect/>
          </a:stretch>
        </p:blipFill>
        <p:spPr>
          <a:xfrm>
            <a:off x="2564201" y="6087153"/>
            <a:ext cx="1330011" cy="280412"/>
          </a:xfrm>
          <a:prstGeom prst="rect">
            <a:avLst/>
          </a:prstGeom>
        </p:spPr>
      </p:pic>
      <p:sp>
        <p:nvSpPr>
          <p:cNvPr id="15" name="Rectángulo 14"/>
          <p:cNvSpPr/>
          <p:nvPr userDrawn="1"/>
        </p:nvSpPr>
        <p:spPr>
          <a:xfrm>
            <a:off x="503877" y="4193706"/>
            <a:ext cx="5700150" cy="523220"/>
          </a:xfrm>
          <a:prstGeom prst="rect">
            <a:avLst/>
          </a:prstGeom>
        </p:spPr>
        <p:txBody>
          <a:bodyPr wrap="none">
            <a:spAutoFit/>
          </a:bodyPr>
          <a:lstStyle/>
          <a:p>
            <a:r>
              <a:rPr lang="en-GB" sz="2800" u="sng" dirty="0">
                <a:solidFill>
                  <a:srgbClr val="EAB062"/>
                </a:solidFill>
                <a:latin typeface="Segoe UI Light" panose="020B0502040204020203" pitchFamily="34" charset="0"/>
                <a:cs typeface="Segoe UI Light" panose="020B0502040204020203" pitchFamily="34" charset="0"/>
              </a:rPr>
              <a:t>Bronze sponsors                               </a:t>
            </a:r>
            <a:endParaRPr lang="en-US" sz="2800" u="sng" dirty="0">
              <a:solidFill>
                <a:srgbClr val="EAB062"/>
              </a:solidFill>
            </a:endParaRPr>
          </a:p>
        </p:txBody>
      </p:sp>
      <p:pic>
        <p:nvPicPr>
          <p:cNvPr id="16" name="Imagen 15"/>
          <p:cNvPicPr>
            <a:picLocks noChangeAspect="1"/>
          </p:cNvPicPr>
          <p:nvPr userDrawn="1"/>
        </p:nvPicPr>
        <p:blipFill>
          <a:blip r:embed="rId8"/>
          <a:stretch>
            <a:fillRect/>
          </a:stretch>
        </p:blipFill>
        <p:spPr>
          <a:xfrm>
            <a:off x="524542" y="5041876"/>
            <a:ext cx="1991903" cy="593116"/>
          </a:xfrm>
          <a:prstGeom prst="rect">
            <a:avLst/>
          </a:prstGeom>
        </p:spPr>
      </p:pic>
      <p:pic>
        <p:nvPicPr>
          <p:cNvPr id="17" name="Imagen 16"/>
          <p:cNvPicPr>
            <a:picLocks noChangeAspect="1"/>
          </p:cNvPicPr>
          <p:nvPr userDrawn="1"/>
        </p:nvPicPr>
        <p:blipFill>
          <a:blip r:embed="rId9"/>
          <a:stretch>
            <a:fillRect/>
          </a:stretch>
        </p:blipFill>
        <p:spPr>
          <a:xfrm>
            <a:off x="2516445" y="4551496"/>
            <a:ext cx="1632387" cy="1632387"/>
          </a:xfrm>
          <a:prstGeom prst="rect">
            <a:avLst/>
          </a:prstGeom>
        </p:spPr>
      </p:pic>
      <p:pic>
        <p:nvPicPr>
          <p:cNvPr id="18" name="Imagen 17"/>
          <p:cNvPicPr>
            <a:picLocks noChangeAspect="1"/>
          </p:cNvPicPr>
          <p:nvPr userDrawn="1"/>
        </p:nvPicPr>
        <p:blipFill>
          <a:blip r:embed="rId10"/>
          <a:stretch>
            <a:fillRect/>
          </a:stretch>
        </p:blipFill>
        <p:spPr>
          <a:xfrm>
            <a:off x="4370836" y="5025418"/>
            <a:ext cx="1369080" cy="684541"/>
          </a:xfrm>
          <a:prstGeom prst="rect">
            <a:avLst/>
          </a:prstGeom>
        </p:spPr>
      </p:pic>
      <p:pic>
        <p:nvPicPr>
          <p:cNvPr id="19" name="Imagen 18"/>
          <p:cNvPicPr>
            <a:picLocks noChangeAspect="1"/>
          </p:cNvPicPr>
          <p:nvPr userDrawn="1"/>
        </p:nvPicPr>
        <p:blipFill>
          <a:blip r:embed="rId11"/>
          <a:stretch>
            <a:fillRect/>
          </a:stretch>
        </p:blipFill>
        <p:spPr>
          <a:xfrm>
            <a:off x="524542" y="3057054"/>
            <a:ext cx="2381250" cy="666750"/>
          </a:xfrm>
          <a:prstGeom prst="rect">
            <a:avLst/>
          </a:prstGeom>
        </p:spPr>
      </p:pic>
      <p:pic>
        <p:nvPicPr>
          <p:cNvPr id="20" name="Imagen 19"/>
          <p:cNvPicPr>
            <a:picLocks noChangeAspect="1"/>
          </p:cNvPicPr>
          <p:nvPr userDrawn="1"/>
        </p:nvPicPr>
        <p:blipFill>
          <a:blip r:embed="rId12"/>
          <a:stretch>
            <a:fillRect/>
          </a:stretch>
        </p:blipFill>
        <p:spPr>
          <a:xfrm>
            <a:off x="620452" y="5798399"/>
            <a:ext cx="1715840" cy="857920"/>
          </a:xfrm>
          <a:prstGeom prst="rect">
            <a:avLst/>
          </a:prstGeom>
        </p:spPr>
      </p:pic>
      <p:pic>
        <p:nvPicPr>
          <p:cNvPr id="21" name="Imagen 20"/>
          <p:cNvPicPr>
            <a:picLocks noChangeAspect="1"/>
          </p:cNvPicPr>
          <p:nvPr userDrawn="1"/>
        </p:nvPicPr>
        <p:blipFill>
          <a:blip r:embed="rId13"/>
          <a:stretch>
            <a:fillRect/>
          </a:stretch>
        </p:blipFill>
        <p:spPr>
          <a:xfrm>
            <a:off x="4280896" y="6049507"/>
            <a:ext cx="1665718" cy="481390"/>
          </a:xfrm>
          <a:prstGeom prst="rect">
            <a:avLst/>
          </a:prstGeom>
        </p:spPr>
      </p:pic>
      <p:sp>
        <p:nvSpPr>
          <p:cNvPr id="22" name="Rectángulo 21"/>
          <p:cNvSpPr/>
          <p:nvPr userDrawn="1"/>
        </p:nvSpPr>
        <p:spPr>
          <a:xfrm>
            <a:off x="6930442" y="2152557"/>
            <a:ext cx="4269117" cy="523220"/>
          </a:xfrm>
          <a:prstGeom prst="rect">
            <a:avLst/>
          </a:prstGeom>
        </p:spPr>
        <p:txBody>
          <a:bodyPr wrap="none">
            <a:spAutoFit/>
          </a:bodyPr>
          <a:lstStyle/>
          <a:p>
            <a:r>
              <a:rPr lang="en-GB" sz="2800" u="sng" dirty="0">
                <a:solidFill>
                  <a:schemeClr val="tx2">
                    <a:lumMod val="60000"/>
                    <a:lumOff val="40000"/>
                  </a:schemeClr>
                </a:solidFill>
                <a:latin typeface="Segoe UI Light" panose="020B0502040204020203" pitchFamily="34" charset="0"/>
                <a:cs typeface="Segoe UI Light" panose="020B0502040204020203" pitchFamily="34" charset="0"/>
              </a:rPr>
              <a:t>Collaborate                        </a:t>
            </a:r>
            <a:endParaRPr lang="en-US" sz="2800" u="sng" dirty="0">
              <a:solidFill>
                <a:schemeClr val="tx2">
                  <a:lumMod val="60000"/>
                  <a:lumOff val="40000"/>
                </a:schemeClr>
              </a:solidFill>
            </a:endParaRPr>
          </a:p>
        </p:txBody>
      </p:sp>
      <p:pic>
        <p:nvPicPr>
          <p:cNvPr id="24" name="Imagen 23"/>
          <p:cNvPicPr>
            <a:picLocks noChangeAspect="1"/>
          </p:cNvPicPr>
          <p:nvPr userDrawn="1"/>
        </p:nvPicPr>
        <p:blipFill>
          <a:blip r:embed="rId14"/>
          <a:stretch>
            <a:fillRect/>
          </a:stretch>
        </p:blipFill>
        <p:spPr>
          <a:xfrm>
            <a:off x="7048879" y="2837664"/>
            <a:ext cx="2297288" cy="878644"/>
          </a:xfrm>
          <a:prstGeom prst="rect">
            <a:avLst/>
          </a:prstGeom>
        </p:spPr>
      </p:pic>
      <p:pic>
        <p:nvPicPr>
          <p:cNvPr id="26" name="Imagen 25"/>
          <p:cNvPicPr>
            <a:picLocks noChangeAspect="1"/>
          </p:cNvPicPr>
          <p:nvPr userDrawn="1"/>
        </p:nvPicPr>
        <p:blipFill>
          <a:blip r:embed="rId15"/>
          <a:stretch>
            <a:fillRect/>
          </a:stretch>
        </p:blipFill>
        <p:spPr>
          <a:xfrm>
            <a:off x="9589679" y="2858571"/>
            <a:ext cx="2493754" cy="836830"/>
          </a:xfrm>
          <a:prstGeom prst="rect">
            <a:avLst/>
          </a:prstGeom>
        </p:spPr>
      </p:pic>
      <p:pic>
        <p:nvPicPr>
          <p:cNvPr id="27" name="Imagen 26"/>
          <p:cNvPicPr>
            <a:picLocks noChangeAspect="1"/>
          </p:cNvPicPr>
          <p:nvPr userDrawn="1"/>
        </p:nvPicPr>
        <p:blipFill>
          <a:blip r:embed="rId16"/>
          <a:stretch>
            <a:fillRect/>
          </a:stretch>
        </p:blipFill>
        <p:spPr>
          <a:xfrm>
            <a:off x="7264673" y="3906111"/>
            <a:ext cx="2084178" cy="857737"/>
          </a:xfrm>
          <a:prstGeom prst="rect">
            <a:avLst/>
          </a:prstGeom>
        </p:spPr>
      </p:pic>
      <p:pic>
        <p:nvPicPr>
          <p:cNvPr id="29" name="Imagen 28"/>
          <p:cNvPicPr>
            <a:picLocks noChangeAspect="1"/>
          </p:cNvPicPr>
          <p:nvPr userDrawn="1"/>
        </p:nvPicPr>
        <p:blipFill>
          <a:blip r:embed="rId17"/>
          <a:stretch>
            <a:fillRect/>
          </a:stretch>
        </p:blipFill>
        <p:spPr>
          <a:xfrm>
            <a:off x="10054374" y="3849004"/>
            <a:ext cx="1368131" cy="860426"/>
          </a:xfrm>
          <a:prstGeom prst="rect">
            <a:avLst/>
          </a:prstGeom>
        </p:spPr>
      </p:pic>
      <p:pic>
        <p:nvPicPr>
          <p:cNvPr id="30" name="Imagen 29"/>
          <p:cNvPicPr>
            <a:picLocks noChangeAspect="1"/>
          </p:cNvPicPr>
          <p:nvPr userDrawn="1"/>
        </p:nvPicPr>
        <p:blipFill>
          <a:blip r:embed="rId18"/>
          <a:stretch>
            <a:fillRect/>
          </a:stretch>
        </p:blipFill>
        <p:spPr>
          <a:xfrm>
            <a:off x="7264673" y="4953651"/>
            <a:ext cx="2058649" cy="600439"/>
          </a:xfrm>
          <a:prstGeom prst="rect">
            <a:avLst/>
          </a:prstGeom>
        </p:spPr>
      </p:pic>
      <p:pic>
        <p:nvPicPr>
          <p:cNvPr id="39" name="Imagen 38"/>
          <p:cNvPicPr>
            <a:picLocks noChangeAspect="1"/>
          </p:cNvPicPr>
          <p:nvPr userDrawn="1"/>
        </p:nvPicPr>
        <p:blipFill rotWithShape="1">
          <a:blip r:embed="rId19"/>
          <a:srcRect t="30712" b="32976"/>
          <a:stretch/>
        </p:blipFill>
        <p:spPr>
          <a:xfrm>
            <a:off x="8293997" y="5891465"/>
            <a:ext cx="2419122" cy="580890"/>
          </a:xfrm>
          <a:prstGeom prst="rect">
            <a:avLst/>
          </a:prstGeom>
        </p:spPr>
      </p:pic>
      <p:pic>
        <p:nvPicPr>
          <p:cNvPr id="40" name="Imagen 39"/>
          <p:cNvPicPr>
            <a:picLocks noChangeAspect="1"/>
          </p:cNvPicPr>
          <p:nvPr userDrawn="1"/>
        </p:nvPicPr>
        <p:blipFill>
          <a:blip r:embed="rId20"/>
          <a:stretch>
            <a:fillRect/>
          </a:stretch>
        </p:blipFill>
        <p:spPr>
          <a:xfrm>
            <a:off x="10158050" y="4883110"/>
            <a:ext cx="1357012" cy="751882"/>
          </a:xfrm>
          <a:prstGeom prst="rect">
            <a:avLst/>
          </a:prstGeom>
        </p:spPr>
      </p:pic>
    </p:spTree>
    <p:extLst>
      <p:ext uri="{BB962C8B-B14F-4D97-AF65-F5344CB8AC3E}">
        <p14:creationId xmlns:p14="http://schemas.microsoft.com/office/powerpoint/2010/main" val="2130070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1B61A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2"/>
            <a:ext cx="10240453"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50" y="3425825"/>
            <a:ext cx="10240453"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770485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Divider Slide w/ sub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519248" y="4114857"/>
            <a:ext cx="11151917"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2179906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2"/>
            <a:ext cx="10240453" cy="461665"/>
          </a:xfrm>
        </p:spPr>
        <p:txBody>
          <a:bodyPr>
            <a:noAutofit/>
          </a:bodyPr>
          <a:lstStyle>
            <a:lvl1pPr marL="0" indent="0" algn="l">
              <a:lnSpc>
                <a:spcPct val="90000"/>
              </a:lnSpc>
              <a:spcBef>
                <a:spcPts val="0"/>
              </a:spcBef>
              <a:buNone/>
              <a:defRPr lang="en-US" sz="2701" kern="1200" spc="-53" baseline="0" dirty="0">
                <a:solidFill>
                  <a:srgbClr val="333333"/>
                </a:solidFill>
                <a:latin typeface="+mj-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pPr marL="0" marR="0" lvl="0" indent="0" algn="l" defTabSz="685955"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3393" y="2739678"/>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2" b="0" kern="1200" cap="none" spc="-300" baseline="0" dirty="0" smtClean="0">
                <a:ln w="3175">
                  <a:noFill/>
                </a:ln>
                <a:solidFill>
                  <a:schemeClr val="accent6"/>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3" cy="914096"/>
          </a:xfrm>
        </p:spPr>
        <p:txBody>
          <a:bodyPr wrap="square" anchor="b">
            <a:noAutofit/>
          </a:bodyPr>
          <a:lstStyle>
            <a:lvl1pPr marL="0" indent="0">
              <a:buNone/>
              <a:defRPr sz="4951" spc="-113">
                <a:solidFill>
                  <a:srgbClr val="333333"/>
                </a:solidFill>
              </a:defRPr>
            </a:lvl1pPr>
          </a:lstStyle>
          <a:p>
            <a:pPr lvl="0"/>
            <a:r>
              <a:rPr lang="en-US" dirty="0"/>
              <a:t>Click to edit Master text styles</a:t>
            </a:r>
          </a:p>
        </p:txBody>
      </p:sp>
    </p:spTree>
    <p:extLst>
      <p:ext uri="{BB962C8B-B14F-4D97-AF65-F5344CB8AC3E}">
        <p14:creationId xmlns:p14="http://schemas.microsoft.com/office/powerpoint/2010/main" val="2601557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688276"/>
            <a:ext cx="11151917" cy="163299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2174816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2"/>
            <a:ext cx="11151917"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836" y="2034395"/>
            <a:ext cx="11155093" cy="205594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8" r:id="rId1"/>
    <p:sldLayoutId id="2147484169" r:id="rId2"/>
    <p:sldLayoutId id="2147484171" r:id="rId3"/>
    <p:sldLayoutId id="2147484170" r:id="rId4"/>
    <p:sldLayoutId id="2147484157" r:id="rId5"/>
    <p:sldLayoutId id="2147484158" r:id="rId6"/>
    <p:sldLayoutId id="2147484159" r:id="rId7"/>
    <p:sldLayoutId id="2147484085" r:id="rId8"/>
    <p:sldLayoutId id="2147484087" r:id="rId9"/>
    <p:sldLayoutId id="2147484088" r:id="rId10"/>
    <p:sldLayoutId id="2147484086" r:id="rId11"/>
    <p:sldLayoutId id="2147484090" r:id="rId12"/>
    <p:sldLayoutId id="2147484091" r:id="rId13"/>
    <p:sldLayoutId id="2147484089" r:id="rId14"/>
    <p:sldLayoutId id="2147484147" r:id="rId15"/>
    <p:sldLayoutId id="2147484148" r:id="rId16"/>
    <p:sldLayoutId id="2147484149" r:id="rId17"/>
    <p:sldLayoutId id="2147484119" r:id="rId18"/>
    <p:sldLayoutId id="2147484116" r:id="rId19"/>
    <p:sldLayoutId id="2147484117" r:id="rId20"/>
    <p:sldLayoutId id="2147484164" r:id="rId21"/>
    <p:sldLayoutId id="2147484141" r:id="rId22"/>
    <p:sldLayoutId id="2147484142" r:id="rId23"/>
    <p:sldLayoutId id="2147484143" r:id="rId24"/>
    <p:sldLayoutId id="2147484092" r:id="rId25"/>
    <p:sldLayoutId id="2147484150" r:id="rId26"/>
    <p:sldLayoutId id="2147484093" r:id="rId27"/>
    <p:sldLayoutId id="2147484094" r:id="rId28"/>
    <p:sldLayoutId id="2147484167" r:id="rId29"/>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6"/>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harepointci.codeplex.com/" TargetMode="Externa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1" y="2677094"/>
            <a:ext cx="9143999" cy="1503030"/>
          </a:xfrm>
        </p:spPr>
        <p:txBody>
          <a:bodyPr/>
          <a:lstStyle/>
          <a:p>
            <a:r>
              <a:rPr lang="en-US" dirty="0"/>
              <a:t>Become a ALM in Microsoft Office 365 App Development Ninja. Enter into the ALM for Office 365 Dojo!</a:t>
            </a:r>
          </a:p>
        </p:txBody>
      </p:sp>
      <p:sp>
        <p:nvSpPr>
          <p:cNvPr id="3" name="Marcador de texto 2"/>
          <p:cNvSpPr>
            <a:spLocks noGrp="1"/>
          </p:cNvSpPr>
          <p:nvPr>
            <p:ph type="body" sz="quarter" idx="11"/>
          </p:nvPr>
        </p:nvSpPr>
        <p:spPr>
          <a:xfrm>
            <a:off x="0" y="4180124"/>
            <a:ext cx="7386999" cy="703375"/>
          </a:xfrm>
        </p:spPr>
        <p:txBody>
          <a:bodyPr/>
          <a:lstStyle/>
          <a:p>
            <a:r>
              <a:rPr lang="en-US" dirty="0"/>
              <a:t>Tiago Costa – MVP, MCT</a:t>
            </a:r>
          </a:p>
        </p:txBody>
      </p:sp>
    </p:spTree>
    <p:extLst>
      <p:ext uri="{BB962C8B-B14F-4D97-AF65-F5344CB8AC3E}">
        <p14:creationId xmlns:p14="http://schemas.microsoft.com/office/powerpoint/2010/main" val="3673970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Good News!!!</a:t>
            </a:r>
          </a:p>
        </p:txBody>
      </p:sp>
      <p:sp>
        <p:nvSpPr>
          <p:cNvPr id="4" name="Content Placeholder 2"/>
          <p:cNvSpPr txBox="1">
            <a:spLocks/>
          </p:cNvSpPr>
          <p:nvPr/>
        </p:nvSpPr>
        <p:spPr>
          <a:xfrm>
            <a:off x="723106" y="2324992"/>
            <a:ext cx="10744200" cy="2039973"/>
          </a:xfrm>
          <a:prstGeom prst="rect">
            <a:avLst/>
          </a:prstGeom>
        </p:spPr>
        <p:txBody>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sz="5400" dirty="0"/>
              <a:t>ALM for </a:t>
            </a:r>
            <a:r>
              <a:rPr lang="en-US" sz="5400" dirty="0" err="1"/>
              <a:t>ASP.Net</a:t>
            </a:r>
            <a:r>
              <a:rPr lang="en-US" sz="5400" dirty="0"/>
              <a:t> App is MUCH easier!</a:t>
            </a:r>
          </a:p>
          <a:p>
            <a:pPr marL="0" indent="0" algn="ctr">
              <a:buNone/>
            </a:pPr>
            <a:r>
              <a:rPr lang="en-US" sz="6000" dirty="0">
                <a:sym typeface="Wingdings" panose="05000000000000000000" pitchFamily="2" charset="2"/>
              </a:rPr>
              <a:t></a:t>
            </a:r>
          </a:p>
          <a:p>
            <a:pPr marL="0" indent="0" algn="ctr">
              <a:buNone/>
            </a:pPr>
            <a:endParaRPr lang="pt-PT" sz="6600" dirty="0"/>
          </a:p>
        </p:txBody>
      </p:sp>
    </p:spTree>
    <p:extLst>
      <p:ext uri="{BB962C8B-B14F-4D97-AF65-F5344CB8AC3E}">
        <p14:creationId xmlns:p14="http://schemas.microsoft.com/office/powerpoint/2010/main" val="3560718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Flavours</a:t>
            </a:r>
            <a:r>
              <a:rPr lang="pt-PT" dirty="0"/>
              <a:t> </a:t>
            </a:r>
            <a:r>
              <a:rPr lang="pt-PT" dirty="0" err="1"/>
              <a:t>of</a:t>
            </a:r>
            <a:r>
              <a:rPr lang="pt-PT" dirty="0"/>
              <a:t> </a:t>
            </a:r>
            <a:r>
              <a:rPr lang="pt-PT" dirty="0" err="1"/>
              <a:t>App</a:t>
            </a:r>
            <a:r>
              <a:rPr lang="pt-PT" dirty="0"/>
              <a:t> </a:t>
            </a:r>
            <a:r>
              <a:rPr lang="pt-PT" dirty="0" err="1"/>
              <a:t>Development</a:t>
            </a:r>
            <a:endParaRPr lang="en-US" dirty="0"/>
          </a:p>
        </p:txBody>
      </p:sp>
      <p:sp>
        <p:nvSpPr>
          <p:cNvPr id="3" name="Marcador de texto 2"/>
          <p:cNvSpPr>
            <a:spLocks noGrp="1"/>
          </p:cNvSpPr>
          <p:nvPr>
            <p:ph type="body" sz="quarter" idx="10"/>
          </p:nvPr>
        </p:nvSpPr>
        <p:spPr>
          <a:xfrm>
            <a:off x="519248" y="1447798"/>
            <a:ext cx="11151917" cy="5080001"/>
          </a:xfrm>
        </p:spPr>
        <p:txBody>
          <a:bodyPr/>
          <a:lstStyle/>
          <a:p>
            <a:r>
              <a:rPr lang="en-US" dirty="0">
                <a:latin typeface="+mn-lt"/>
              </a:rPr>
              <a:t>Type</a:t>
            </a:r>
          </a:p>
          <a:p>
            <a:pPr lvl="1"/>
            <a:r>
              <a:rPr lang="en-US" sz="2800" dirty="0">
                <a:latin typeface="+mj-lt"/>
              </a:rPr>
              <a:t>Office 365 app</a:t>
            </a:r>
          </a:p>
          <a:p>
            <a:pPr lvl="1"/>
            <a:r>
              <a:rPr lang="en-US" sz="2800" dirty="0">
                <a:latin typeface="+mj-lt"/>
              </a:rPr>
              <a:t>SharePoint Add-In / Office Add-In</a:t>
            </a:r>
          </a:p>
          <a:p>
            <a:endParaRPr lang="en-US" dirty="0"/>
          </a:p>
          <a:p>
            <a:r>
              <a:rPr lang="en-US" dirty="0">
                <a:latin typeface="+mn-lt"/>
              </a:rPr>
              <a:t>Hosting</a:t>
            </a:r>
          </a:p>
          <a:p>
            <a:pPr lvl="1"/>
            <a:r>
              <a:rPr lang="en-US" sz="2800" dirty="0">
                <a:latin typeface="+mj-lt"/>
              </a:rPr>
              <a:t>Azure</a:t>
            </a:r>
          </a:p>
          <a:p>
            <a:pPr lvl="1"/>
            <a:r>
              <a:rPr lang="en-US" sz="2800" dirty="0">
                <a:latin typeface="+mj-lt"/>
              </a:rPr>
              <a:t>Other Cloud</a:t>
            </a:r>
          </a:p>
          <a:p>
            <a:pPr lvl="1"/>
            <a:r>
              <a:rPr lang="en-US" sz="2800" dirty="0">
                <a:latin typeface="+mj-lt"/>
              </a:rPr>
              <a:t>On-</a:t>
            </a:r>
            <a:r>
              <a:rPr lang="en-US" sz="2800" dirty="0" err="1">
                <a:latin typeface="+mj-lt"/>
              </a:rPr>
              <a:t>prem</a:t>
            </a:r>
            <a:r>
              <a:rPr lang="en-US" sz="2800" dirty="0">
                <a:latin typeface="+mj-lt"/>
              </a:rPr>
              <a:t> IIS Servers</a:t>
            </a:r>
          </a:p>
          <a:p>
            <a:pPr lvl="1"/>
            <a:endParaRPr lang="en-US" dirty="0"/>
          </a:p>
          <a:p>
            <a:r>
              <a:rPr lang="en-US" dirty="0">
                <a:latin typeface="+mn-lt"/>
              </a:rPr>
              <a:t>Worth considering Azure for ALM in Dev phase, even if not real target.</a:t>
            </a:r>
            <a:endParaRPr lang="pt-PT" dirty="0">
              <a:latin typeface="+mn-lt"/>
            </a:endParaRPr>
          </a:p>
        </p:txBody>
      </p:sp>
    </p:spTree>
    <p:extLst>
      <p:ext uri="{BB962C8B-B14F-4D97-AF65-F5344CB8AC3E}">
        <p14:creationId xmlns:p14="http://schemas.microsoft.com/office/powerpoint/2010/main" val="22727875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Continuous Deployment with Azure and Team Services</a:t>
            </a:r>
          </a:p>
        </p:txBody>
      </p:sp>
      <p:graphicFrame>
        <p:nvGraphicFramePr>
          <p:cNvPr id="7" name="Diagram 6"/>
          <p:cNvGraphicFramePr/>
          <p:nvPr>
            <p:extLst>
              <p:ext uri="{D42A27DB-BD31-4B8C-83A1-F6EECF244321}">
                <p14:modId xmlns:p14="http://schemas.microsoft.com/office/powerpoint/2010/main" val="3030331830"/>
              </p:ext>
            </p:extLst>
          </p:nvPr>
        </p:nvGraphicFramePr>
        <p:xfrm>
          <a:off x="942392" y="1352940"/>
          <a:ext cx="10720873" cy="478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5064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Demo</a:t>
            </a:r>
          </a:p>
        </p:txBody>
      </p:sp>
      <p:sp>
        <p:nvSpPr>
          <p:cNvPr id="3" name="Marcador de texto 2"/>
          <p:cNvSpPr>
            <a:spLocks noGrp="1"/>
          </p:cNvSpPr>
          <p:nvPr>
            <p:ph type="body" sz="quarter" idx="12"/>
          </p:nvPr>
        </p:nvSpPr>
        <p:spPr/>
        <p:txBody>
          <a:bodyPr/>
          <a:lstStyle/>
          <a:p>
            <a:r>
              <a:rPr lang="en-US" sz="2800" dirty="0"/>
              <a:t>Automated builds for Add-Ins (Azure)</a:t>
            </a:r>
            <a:endParaRPr lang="pt-PT" sz="2800" dirty="0"/>
          </a:p>
        </p:txBody>
      </p:sp>
    </p:spTree>
    <p:extLst>
      <p:ext uri="{BB962C8B-B14F-4D97-AF65-F5344CB8AC3E}">
        <p14:creationId xmlns:p14="http://schemas.microsoft.com/office/powerpoint/2010/main" val="1555982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ALM Process</a:t>
            </a:r>
          </a:p>
        </p:txBody>
      </p:sp>
      <p:grpSp>
        <p:nvGrpSpPr>
          <p:cNvPr id="4" name="Group 3"/>
          <p:cNvGrpSpPr/>
          <p:nvPr/>
        </p:nvGrpSpPr>
        <p:grpSpPr>
          <a:xfrm>
            <a:off x="1461017" y="2556585"/>
            <a:ext cx="2481943" cy="2248679"/>
            <a:chOff x="2006081" y="2668554"/>
            <a:chExt cx="2481943" cy="2248679"/>
          </a:xfrm>
        </p:grpSpPr>
        <p:sp>
          <p:nvSpPr>
            <p:cNvPr id="5" name="Right Arrow 4"/>
            <p:cNvSpPr/>
            <p:nvPr/>
          </p:nvSpPr>
          <p:spPr bwMode="auto">
            <a:xfrm>
              <a:off x="2006081" y="2668554"/>
              <a:ext cx="2481943" cy="2248679"/>
            </a:xfrm>
            <a:prstGeom prst="rightArrow">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182880" rIns="182880" bIns="45718" numCol="1" rtlCol="0" anchor="t" anchorCtr="0" compatLnSpc="1">
              <a:prstTxWarp prst="textNoShape">
                <a:avLst/>
              </a:prstTxWarp>
            </a:bodyPr>
            <a:lstStyle/>
            <a:p>
              <a:pPr algn="ctr" defTabSz="914099" fontAlgn="base">
                <a:spcBef>
                  <a:spcPct val="0"/>
                </a:spcBef>
                <a:spcAft>
                  <a:spcPct val="0"/>
                </a:spcAft>
              </a:pPr>
              <a:endParaRPr lang="pt-PT" sz="2200" dirty="0">
                <a:gradFill>
                  <a:gsLst>
                    <a:gs pos="0">
                      <a:srgbClr val="FFFFFF"/>
                    </a:gs>
                    <a:gs pos="100000">
                      <a:srgbClr val="FFFFFF"/>
                    </a:gs>
                  </a:gsLst>
                  <a:lin ang="5400000" scaled="0"/>
                </a:gradFill>
                <a:latin typeface="Segoe Condensed" pitchFamily="34" charset="0"/>
              </a:endParaRPr>
            </a:p>
          </p:txBody>
        </p:sp>
        <p:sp>
          <p:nvSpPr>
            <p:cNvPr id="6" name="TextBox 5"/>
            <p:cNvSpPr txBox="1"/>
            <p:nvPr/>
          </p:nvSpPr>
          <p:spPr>
            <a:xfrm>
              <a:off x="2402631" y="3547964"/>
              <a:ext cx="1688842" cy="489858"/>
            </a:xfrm>
            <a:prstGeom prst="rect">
              <a:avLst/>
            </a:prstGeom>
            <a:noFill/>
          </p:spPr>
          <p:txBody>
            <a:bodyPr wrap="square" lIns="0" tIns="0" rIns="0" bIns="0" rtlCol="0">
              <a:noAutofit/>
            </a:bodyPr>
            <a:lstStyle/>
            <a:p>
              <a:r>
                <a:rPr lang="en-US" sz="2800" b="1" dirty="0">
                  <a:solidFill>
                    <a:schemeClr val="bg1"/>
                  </a:solidFill>
                  <a:latin typeface="Segoe UI Light" pitchFamily="34" charset="0"/>
                </a:rPr>
                <a:t>Check-In</a:t>
              </a:r>
              <a:endParaRPr lang="pt-PT" sz="2800" b="1" dirty="0">
                <a:solidFill>
                  <a:schemeClr val="bg1"/>
                </a:solidFill>
                <a:latin typeface="Segoe UI Light" pitchFamily="34" charset="0"/>
              </a:endParaRPr>
            </a:p>
          </p:txBody>
        </p:sp>
      </p:grpSp>
      <p:grpSp>
        <p:nvGrpSpPr>
          <p:cNvPr id="7" name="Group 6"/>
          <p:cNvGrpSpPr/>
          <p:nvPr/>
        </p:nvGrpSpPr>
        <p:grpSpPr>
          <a:xfrm>
            <a:off x="4891540" y="2556585"/>
            <a:ext cx="2481943" cy="2248679"/>
            <a:chOff x="2006081" y="2668554"/>
            <a:chExt cx="2481943" cy="2248679"/>
          </a:xfrm>
        </p:grpSpPr>
        <p:sp>
          <p:nvSpPr>
            <p:cNvPr id="8" name="Right Arrow 7"/>
            <p:cNvSpPr/>
            <p:nvPr/>
          </p:nvSpPr>
          <p:spPr bwMode="auto">
            <a:xfrm>
              <a:off x="2006081" y="2668554"/>
              <a:ext cx="2481943" cy="2248679"/>
            </a:xfrm>
            <a:prstGeom prst="rightArrow">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182880" rIns="182880" bIns="45718" numCol="1" rtlCol="0" anchor="t" anchorCtr="0" compatLnSpc="1">
              <a:prstTxWarp prst="textNoShape">
                <a:avLst/>
              </a:prstTxWarp>
            </a:bodyPr>
            <a:lstStyle/>
            <a:p>
              <a:pPr algn="ctr" defTabSz="914099" fontAlgn="base">
                <a:spcBef>
                  <a:spcPct val="0"/>
                </a:spcBef>
                <a:spcAft>
                  <a:spcPct val="0"/>
                </a:spcAft>
              </a:pPr>
              <a:endParaRPr lang="pt-PT" sz="2200" dirty="0">
                <a:gradFill>
                  <a:gsLst>
                    <a:gs pos="0">
                      <a:srgbClr val="FFFFFF"/>
                    </a:gs>
                    <a:gs pos="100000">
                      <a:srgbClr val="FFFFFF"/>
                    </a:gs>
                  </a:gsLst>
                  <a:lin ang="5400000" scaled="0"/>
                </a:gradFill>
                <a:latin typeface="Segoe Condensed" pitchFamily="34" charset="0"/>
              </a:endParaRPr>
            </a:p>
          </p:txBody>
        </p:sp>
        <p:sp>
          <p:nvSpPr>
            <p:cNvPr id="9" name="TextBox 8"/>
            <p:cNvSpPr txBox="1"/>
            <p:nvPr/>
          </p:nvSpPr>
          <p:spPr>
            <a:xfrm>
              <a:off x="2134410" y="3305365"/>
              <a:ext cx="1957063" cy="489858"/>
            </a:xfrm>
            <a:prstGeom prst="rect">
              <a:avLst/>
            </a:prstGeom>
            <a:noFill/>
          </p:spPr>
          <p:txBody>
            <a:bodyPr wrap="square" lIns="0" tIns="0" rIns="0" bIns="0" rtlCol="0">
              <a:noAutofit/>
            </a:bodyPr>
            <a:lstStyle/>
            <a:p>
              <a:r>
                <a:rPr lang="en-US" sz="2800" b="1" dirty="0">
                  <a:solidFill>
                    <a:schemeClr val="bg1"/>
                  </a:solidFill>
                  <a:latin typeface="Segoe UI Light" pitchFamily="34" charset="0"/>
                </a:rPr>
                <a:t>Auto-deployment</a:t>
              </a:r>
              <a:endParaRPr lang="pt-PT" sz="2800" b="1" dirty="0">
                <a:solidFill>
                  <a:schemeClr val="bg1"/>
                </a:solidFill>
                <a:latin typeface="Segoe UI Light" pitchFamily="34" charset="0"/>
              </a:endParaRPr>
            </a:p>
          </p:txBody>
        </p:sp>
      </p:grpSp>
      <p:grpSp>
        <p:nvGrpSpPr>
          <p:cNvPr id="10" name="Group 9"/>
          <p:cNvGrpSpPr/>
          <p:nvPr/>
        </p:nvGrpSpPr>
        <p:grpSpPr>
          <a:xfrm>
            <a:off x="8322063" y="2453951"/>
            <a:ext cx="2613415" cy="2351313"/>
            <a:chOff x="2006081" y="2668554"/>
            <a:chExt cx="2481943" cy="2248679"/>
          </a:xfrm>
        </p:grpSpPr>
        <p:sp>
          <p:nvSpPr>
            <p:cNvPr id="11" name="Right Arrow 10"/>
            <p:cNvSpPr/>
            <p:nvPr/>
          </p:nvSpPr>
          <p:spPr bwMode="auto">
            <a:xfrm>
              <a:off x="2006081" y="2668554"/>
              <a:ext cx="2481943" cy="2248679"/>
            </a:xfrm>
            <a:prstGeom prst="rightArrow">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182880" rIns="182880" bIns="45718" numCol="1" rtlCol="0" anchor="t" anchorCtr="0" compatLnSpc="1">
              <a:prstTxWarp prst="textNoShape">
                <a:avLst/>
              </a:prstTxWarp>
            </a:bodyPr>
            <a:lstStyle/>
            <a:p>
              <a:pPr algn="ctr" defTabSz="914099" fontAlgn="base">
                <a:spcBef>
                  <a:spcPct val="0"/>
                </a:spcBef>
                <a:spcAft>
                  <a:spcPct val="0"/>
                </a:spcAft>
              </a:pPr>
              <a:endParaRPr lang="pt-PT" sz="2200" dirty="0">
                <a:gradFill>
                  <a:gsLst>
                    <a:gs pos="0">
                      <a:srgbClr val="FFFFFF"/>
                    </a:gs>
                    <a:gs pos="100000">
                      <a:srgbClr val="FFFFFF"/>
                    </a:gs>
                  </a:gsLst>
                  <a:lin ang="5400000" scaled="0"/>
                </a:gradFill>
                <a:latin typeface="Segoe Condensed" pitchFamily="34" charset="0"/>
              </a:endParaRPr>
            </a:p>
          </p:txBody>
        </p:sp>
        <p:sp>
          <p:nvSpPr>
            <p:cNvPr id="12" name="TextBox 11"/>
            <p:cNvSpPr txBox="1"/>
            <p:nvPr/>
          </p:nvSpPr>
          <p:spPr>
            <a:xfrm>
              <a:off x="2085390" y="3305365"/>
              <a:ext cx="2039582" cy="489858"/>
            </a:xfrm>
            <a:prstGeom prst="rect">
              <a:avLst/>
            </a:prstGeom>
            <a:noFill/>
          </p:spPr>
          <p:txBody>
            <a:bodyPr wrap="square" lIns="0" tIns="0" rIns="0" bIns="0" rtlCol="0">
              <a:noAutofit/>
            </a:bodyPr>
            <a:lstStyle/>
            <a:p>
              <a:r>
                <a:rPr lang="en-US" sz="2800" b="1" dirty="0">
                  <a:solidFill>
                    <a:schemeClr val="bg1"/>
                  </a:solidFill>
                  <a:latin typeface="Segoe UI Light" pitchFamily="34" charset="0"/>
                </a:rPr>
                <a:t>App Updated in Azure</a:t>
              </a:r>
              <a:endParaRPr lang="pt-PT" sz="2800" b="1" dirty="0">
                <a:solidFill>
                  <a:schemeClr val="bg1"/>
                </a:solidFill>
                <a:latin typeface="Segoe UI Light" pitchFamily="34" charset="0"/>
              </a:endParaRPr>
            </a:p>
          </p:txBody>
        </p:sp>
      </p:grpSp>
    </p:spTree>
    <p:extLst>
      <p:ext uri="{BB962C8B-B14F-4D97-AF65-F5344CB8AC3E}">
        <p14:creationId xmlns:p14="http://schemas.microsoft.com/office/powerpoint/2010/main" val="356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300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30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t>CD – </a:t>
            </a:r>
            <a:r>
              <a:rPr lang="pt-PT" dirty="0" err="1"/>
              <a:t>Azure</a:t>
            </a:r>
            <a:r>
              <a:rPr lang="pt-PT" dirty="0"/>
              <a:t> </a:t>
            </a:r>
            <a:r>
              <a:rPr lang="pt-PT" dirty="0" err="1"/>
              <a:t>and</a:t>
            </a:r>
            <a:r>
              <a:rPr lang="pt-PT" dirty="0"/>
              <a:t> Team </a:t>
            </a:r>
            <a:r>
              <a:rPr lang="pt-PT" dirty="0" err="1"/>
              <a:t>Services</a:t>
            </a:r>
            <a:r>
              <a:rPr lang="pt-PT" dirty="0"/>
              <a:t> (</a:t>
            </a:r>
            <a:r>
              <a:rPr lang="pt-PT" dirty="0" err="1"/>
              <a:t>Summary</a:t>
            </a:r>
            <a:r>
              <a:rPr lang="pt-PT" dirty="0"/>
              <a:t>)</a:t>
            </a:r>
            <a:endParaRPr lang="en-US" dirty="0"/>
          </a:p>
        </p:txBody>
      </p:sp>
      <p:sp>
        <p:nvSpPr>
          <p:cNvPr id="3" name="Marcador de texto 2"/>
          <p:cNvSpPr>
            <a:spLocks noGrp="1"/>
          </p:cNvSpPr>
          <p:nvPr>
            <p:ph type="body" sz="quarter" idx="10"/>
          </p:nvPr>
        </p:nvSpPr>
        <p:spPr/>
        <p:txBody>
          <a:bodyPr/>
          <a:lstStyle/>
          <a:p>
            <a:r>
              <a:rPr lang="en-US" dirty="0">
                <a:latin typeface="+mn-lt"/>
              </a:rPr>
              <a:t>Configure project for Office 365 Integration</a:t>
            </a:r>
          </a:p>
          <a:p>
            <a:r>
              <a:rPr lang="en-US" dirty="0">
                <a:latin typeface="+mn-lt"/>
              </a:rPr>
              <a:t>App registered in AAD - Azure Active Directory</a:t>
            </a:r>
          </a:p>
          <a:p>
            <a:r>
              <a:rPr lang="en-US" dirty="0">
                <a:latin typeface="+mn-lt"/>
              </a:rPr>
              <a:t>Add Solution to source control</a:t>
            </a:r>
          </a:p>
          <a:p>
            <a:r>
              <a:rPr lang="en-US" dirty="0">
                <a:latin typeface="+mn-lt"/>
              </a:rPr>
              <a:t>Create Azure Web App, Select “publish from source control”</a:t>
            </a:r>
            <a:endParaRPr lang="pt-PT" dirty="0">
              <a:latin typeface="+mn-lt"/>
            </a:endParaRPr>
          </a:p>
        </p:txBody>
      </p:sp>
    </p:spTree>
    <p:extLst>
      <p:ext uri="{BB962C8B-B14F-4D97-AF65-F5344CB8AC3E}">
        <p14:creationId xmlns:p14="http://schemas.microsoft.com/office/powerpoint/2010/main" val="4136096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Microsoft Azure: Old vs New Portal</a:t>
            </a:r>
          </a:p>
        </p:txBody>
      </p:sp>
      <p:sp>
        <p:nvSpPr>
          <p:cNvPr id="3" name="Marcador de texto 2"/>
          <p:cNvSpPr>
            <a:spLocks noGrp="1"/>
          </p:cNvSpPr>
          <p:nvPr>
            <p:ph type="body" sz="quarter" idx="10"/>
          </p:nvPr>
        </p:nvSpPr>
        <p:spPr>
          <a:xfrm>
            <a:off x="519248" y="1447799"/>
            <a:ext cx="11151917" cy="3521016"/>
          </a:xfrm>
        </p:spPr>
        <p:txBody>
          <a:bodyPr/>
          <a:lstStyle/>
          <a:p>
            <a:r>
              <a:rPr lang="en-US" dirty="0">
                <a:latin typeface="+mn-lt"/>
              </a:rPr>
              <a:t>Some feature not in both Portals</a:t>
            </a:r>
          </a:p>
          <a:p>
            <a:endParaRPr lang="en-US" dirty="0">
              <a:latin typeface="+mn-lt"/>
            </a:endParaRPr>
          </a:p>
          <a:p>
            <a:r>
              <a:rPr lang="en-US" dirty="0">
                <a:latin typeface="+mn-lt"/>
              </a:rPr>
              <a:t>New features go into the New Portal</a:t>
            </a:r>
          </a:p>
          <a:p>
            <a:endParaRPr lang="en-US" dirty="0">
              <a:latin typeface="+mn-lt"/>
            </a:endParaRPr>
          </a:p>
          <a:p>
            <a:r>
              <a:rPr lang="en-US" dirty="0">
                <a:latin typeface="+mn-lt"/>
              </a:rPr>
              <a:t>Some features only in old Portal</a:t>
            </a:r>
          </a:p>
          <a:p>
            <a:pPr lvl="1"/>
            <a:r>
              <a:rPr lang="en-US" sz="2400" dirty="0">
                <a:latin typeface="+mj-lt"/>
              </a:rPr>
              <a:t>Ex: AAD: Azure Active Directory</a:t>
            </a:r>
            <a:endParaRPr lang="pt-PT" dirty="0">
              <a:latin typeface="+mj-lt"/>
            </a:endParaRPr>
          </a:p>
          <a:p>
            <a:endParaRPr lang="en-US" dirty="0">
              <a:latin typeface="+mn-lt"/>
            </a:endParaRPr>
          </a:p>
        </p:txBody>
      </p:sp>
    </p:spTree>
    <p:extLst>
      <p:ext uri="{BB962C8B-B14F-4D97-AF65-F5344CB8AC3E}">
        <p14:creationId xmlns:p14="http://schemas.microsoft.com/office/powerpoint/2010/main" val="4063697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z="6600" dirty="0"/>
              <a:t>Managing dev/test/prod for apps in Azure</a:t>
            </a:r>
            <a:endParaRPr lang="en-US" dirty="0"/>
          </a:p>
        </p:txBody>
      </p:sp>
      <p:sp>
        <p:nvSpPr>
          <p:cNvPr id="3" name="Marcador de texto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648095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Multiple Office 365 tenants</a:t>
            </a:r>
          </a:p>
        </p:txBody>
      </p:sp>
      <p:sp>
        <p:nvSpPr>
          <p:cNvPr id="4" name="Content Placeholder 2"/>
          <p:cNvSpPr txBox="1">
            <a:spLocks/>
          </p:cNvSpPr>
          <p:nvPr/>
        </p:nvSpPr>
        <p:spPr>
          <a:xfrm>
            <a:off x="5308650" y="4586868"/>
            <a:ext cx="6545097" cy="1200329"/>
          </a:xfrm>
          <a:prstGeom prst="rect">
            <a:avLst/>
          </a:prstGeom>
        </p:spPr>
        <p:txBody>
          <a:bodyPr vert="horz" wrap="square" lIns="0" tIns="0" rIns="0" bIns="0" rtlCol="0">
            <a:spAutoFit/>
          </a:bodyPr>
          <a:lstStyle>
            <a:lvl1pPr marL="406400" indent="-406400" algn="l" defTabSz="914363" rtl="0" eaLnBrk="1" latinLnBrk="0" hangingPunct="1">
              <a:lnSpc>
                <a:spcPct val="90000"/>
              </a:lnSpc>
              <a:spcBef>
                <a:spcPct val="20000"/>
              </a:spcBef>
              <a:buSzPct val="90000"/>
              <a:buFont typeface="Wingdings" pitchFamily="2" charset="2"/>
              <a:buChar char="§"/>
              <a:defRPr sz="28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 typeface="Wingdings" pitchFamily="2" charset="2"/>
              <a:buChar char="§"/>
              <a:defRPr sz="2400" kern="1200">
                <a:gradFill>
                  <a:gsLst>
                    <a:gs pos="0">
                      <a:schemeClr val="tx1"/>
                    </a:gs>
                    <a:gs pos="86000">
                      <a:schemeClr val="tx1"/>
                    </a:gs>
                  </a:gsLst>
                  <a:lin ang="5400000" scaled="0"/>
                </a:gradFill>
                <a:latin typeface="+mn-lt"/>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mn-lt"/>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mn-lt"/>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 Specifically Office 365 apps</a:t>
            </a:r>
          </a:p>
          <a:p>
            <a:pPr lvl="1">
              <a:buFont typeface="Arial" panose="020B0604020202020204" pitchFamily="34" charset="0"/>
              <a:buChar char="•"/>
            </a:pPr>
            <a:r>
              <a:rPr lang="en-US" dirty="0"/>
              <a:t>Apps which use the Office 365 Unified API</a:t>
            </a:r>
          </a:p>
          <a:p>
            <a:pPr lvl="1">
              <a:buFont typeface="Arial" panose="020B0604020202020204" pitchFamily="34" charset="0"/>
              <a:buChar char="•"/>
            </a:pPr>
            <a:r>
              <a:rPr lang="en-US" dirty="0"/>
              <a:t>Apps which use Azure AD </a:t>
            </a:r>
            <a:r>
              <a:rPr lang="en-US" dirty="0" err="1"/>
              <a:t>Auth</a:t>
            </a:r>
            <a:r>
              <a:rPr lang="en-US" dirty="0"/>
              <a:t> (for SSO)</a:t>
            </a:r>
            <a:endParaRPr lang="pt-PT" dirty="0"/>
          </a:p>
        </p:txBody>
      </p:sp>
      <p:sp>
        <p:nvSpPr>
          <p:cNvPr id="6" name="Content Placeholder 2"/>
          <p:cNvSpPr txBox="1">
            <a:spLocks/>
          </p:cNvSpPr>
          <p:nvPr/>
        </p:nvSpPr>
        <p:spPr>
          <a:xfrm>
            <a:off x="758952" y="1523999"/>
            <a:ext cx="10744200" cy="2243691"/>
          </a:xfrm>
          <a:prstGeom prst="rect">
            <a:avLst/>
          </a:prstGeom>
        </p:spPr>
        <p:txBody>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Font typeface="Arial" pitchFamily="34" charset="0"/>
              <a:buNone/>
            </a:pPr>
            <a:r>
              <a:rPr lang="en-US" sz="5400"/>
              <a:t>Using multiple Office 365 tenancies? Apps in Azure have some considerations! *</a:t>
            </a:r>
            <a:endParaRPr lang="pt-PT" sz="5400" dirty="0"/>
          </a:p>
        </p:txBody>
      </p:sp>
    </p:spTree>
    <p:extLst>
      <p:ext uri="{BB962C8B-B14F-4D97-AF65-F5344CB8AC3E}">
        <p14:creationId xmlns:p14="http://schemas.microsoft.com/office/powerpoint/2010/main" val="92142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24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The issue</a:t>
            </a:r>
          </a:p>
        </p:txBody>
      </p:sp>
      <p:sp>
        <p:nvSpPr>
          <p:cNvPr id="3" name="Marcador de texto 2"/>
          <p:cNvSpPr>
            <a:spLocks noGrp="1"/>
          </p:cNvSpPr>
          <p:nvPr>
            <p:ph type="body" sz="quarter" idx="10"/>
          </p:nvPr>
        </p:nvSpPr>
        <p:spPr>
          <a:xfrm>
            <a:off x="519248" y="1447798"/>
            <a:ext cx="5363967" cy="4866737"/>
          </a:xfrm>
        </p:spPr>
        <p:txBody>
          <a:bodyPr/>
          <a:lstStyle/>
          <a:p>
            <a:r>
              <a:rPr lang="en-US" dirty="0">
                <a:latin typeface="+mn-lt"/>
              </a:rPr>
              <a:t>Office 365 apps need to be registered in the “correct” Azure AD (tied to Office 365 tenancy)</a:t>
            </a:r>
          </a:p>
          <a:p>
            <a:endParaRPr lang="en-US" dirty="0">
              <a:latin typeface="+mn-lt"/>
            </a:endParaRPr>
          </a:p>
          <a:p>
            <a:r>
              <a:rPr lang="en-US" dirty="0">
                <a:latin typeface="+mn-lt"/>
              </a:rPr>
              <a:t>App needs to be registered / deployed to EACH Azure subscription behind your tenancies</a:t>
            </a:r>
            <a:endParaRPr lang="pt-PT" dirty="0">
              <a:latin typeface="+mn-lt"/>
            </a:endParaRPr>
          </a:p>
          <a:p>
            <a:endParaRPr lang="en-US" dirty="0"/>
          </a:p>
        </p:txBody>
      </p:sp>
      <p:pic>
        <p:nvPicPr>
          <p:cNvPr id="4" name="Picture 3"/>
          <p:cNvPicPr>
            <a:picLocks noChangeAspect="1"/>
          </p:cNvPicPr>
          <p:nvPr/>
        </p:nvPicPr>
        <p:blipFill>
          <a:blip r:embed="rId2"/>
          <a:stretch>
            <a:fillRect/>
          </a:stretch>
        </p:blipFill>
        <p:spPr>
          <a:xfrm>
            <a:off x="6518363" y="1523999"/>
            <a:ext cx="5222914" cy="4185425"/>
          </a:xfrm>
          <a:prstGeom prst="rect">
            <a:avLst/>
          </a:prstGeom>
        </p:spPr>
      </p:pic>
    </p:spTree>
    <p:extLst>
      <p:ext uri="{BB962C8B-B14F-4D97-AF65-F5344CB8AC3E}">
        <p14:creationId xmlns:p14="http://schemas.microsoft.com/office/powerpoint/2010/main" val="1147247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1"/>
          </p:nvPr>
        </p:nvSpPr>
        <p:spPr/>
        <p:txBody>
          <a:bodyPr/>
          <a:lstStyle/>
          <a:p>
            <a:r>
              <a:rPr lang="en-US" dirty="0"/>
              <a:t>Tiago Costa</a:t>
            </a:r>
          </a:p>
        </p:txBody>
      </p:sp>
      <p:sp>
        <p:nvSpPr>
          <p:cNvPr id="3" name="Marcador de texto 2"/>
          <p:cNvSpPr>
            <a:spLocks noGrp="1"/>
          </p:cNvSpPr>
          <p:nvPr>
            <p:ph type="body" sz="quarter" idx="12"/>
          </p:nvPr>
        </p:nvSpPr>
        <p:spPr/>
        <p:txBody>
          <a:bodyPr/>
          <a:lstStyle/>
          <a:p>
            <a:r>
              <a:rPr lang="pt-PT" dirty="0"/>
              <a:t>IT Consultant, </a:t>
            </a:r>
            <a:r>
              <a:rPr lang="pt-PT" dirty="0" err="1"/>
              <a:t>Trainer</a:t>
            </a:r>
            <a:r>
              <a:rPr lang="pt-PT" dirty="0"/>
              <a:t>, </a:t>
            </a:r>
            <a:r>
              <a:rPr lang="pt-PT" dirty="0" err="1"/>
              <a:t>Author</a:t>
            </a:r>
            <a:r>
              <a:rPr lang="pt-PT" dirty="0"/>
              <a:t> </a:t>
            </a:r>
            <a:r>
              <a:rPr lang="pt-PT" dirty="0" err="1"/>
              <a:t>and</a:t>
            </a:r>
            <a:r>
              <a:rPr lang="pt-PT" dirty="0"/>
              <a:t> Speaker</a:t>
            </a:r>
            <a:endParaRPr lang="en-US" dirty="0"/>
          </a:p>
        </p:txBody>
      </p:sp>
      <p:sp>
        <p:nvSpPr>
          <p:cNvPr id="4" name="Marcador de texto 3"/>
          <p:cNvSpPr>
            <a:spLocks noGrp="1"/>
          </p:cNvSpPr>
          <p:nvPr>
            <p:ph type="body" sz="quarter" idx="13"/>
          </p:nvPr>
        </p:nvSpPr>
        <p:spPr/>
        <p:txBody>
          <a:bodyPr/>
          <a:lstStyle/>
          <a:p>
            <a:r>
              <a:rPr lang="en-US" dirty="0"/>
              <a:t>Independent Contractor</a:t>
            </a:r>
          </a:p>
        </p:txBody>
      </p:sp>
      <p:sp>
        <p:nvSpPr>
          <p:cNvPr id="5" name="Marcador de texto 4"/>
          <p:cNvSpPr>
            <a:spLocks noGrp="1"/>
          </p:cNvSpPr>
          <p:nvPr>
            <p:ph type="body" sz="quarter" idx="14"/>
          </p:nvPr>
        </p:nvSpPr>
        <p:spPr/>
        <p:txBody>
          <a:bodyPr/>
          <a:lstStyle/>
          <a:p>
            <a:r>
              <a:rPr lang="en-US" dirty="0"/>
              <a:t>http://www.tiagocosta.eu/</a:t>
            </a:r>
          </a:p>
        </p:txBody>
      </p:sp>
      <p:sp>
        <p:nvSpPr>
          <p:cNvPr id="6" name="Marcador de texto 5"/>
          <p:cNvSpPr>
            <a:spLocks noGrp="1"/>
          </p:cNvSpPr>
          <p:nvPr>
            <p:ph type="body" sz="quarter" idx="15"/>
          </p:nvPr>
        </p:nvSpPr>
        <p:spPr/>
        <p:txBody>
          <a:bodyPr/>
          <a:lstStyle/>
          <a:p>
            <a:r>
              <a:rPr lang="en-US" dirty="0"/>
              <a:t>@</a:t>
            </a:r>
            <a:r>
              <a:rPr lang="en-US" dirty="0" err="1"/>
              <a:t>tiagocostapt</a:t>
            </a:r>
            <a:endParaRPr lang="en-US" dirty="0"/>
          </a:p>
        </p:txBody>
      </p:sp>
      <p:pic>
        <p:nvPicPr>
          <p:cNvPr id="9" name="Picture Placeholder 8"/>
          <p:cNvPicPr>
            <a:picLocks noGrp="1" noChangeAspect="1"/>
          </p:cNvPicPr>
          <p:nvPr>
            <p:ph type="pic" sz="quarter" idx="16"/>
          </p:nvPr>
        </p:nvPicPr>
        <p:blipFill>
          <a:blip r:embed="rId3"/>
          <a:srcRect l="37" r="37"/>
          <a:stretch>
            <a:fillRect/>
          </a:stretch>
        </p:blipFill>
        <p:spPr/>
      </p:pic>
      <p:sp>
        <p:nvSpPr>
          <p:cNvPr id="8" name="Marcador de texto 7"/>
          <p:cNvSpPr>
            <a:spLocks noGrp="1"/>
          </p:cNvSpPr>
          <p:nvPr>
            <p:ph type="body" sz="quarter" idx="17"/>
          </p:nvPr>
        </p:nvSpPr>
        <p:spPr/>
        <p:txBody>
          <a:bodyPr/>
          <a:lstStyle/>
          <a:p>
            <a:r>
              <a:rPr lang="en-US" dirty="0"/>
              <a:t>MVP, MCT, MCT Regional Lead</a:t>
            </a:r>
          </a:p>
        </p:txBody>
      </p:sp>
      <p:pic>
        <p:nvPicPr>
          <p:cNvPr id="10" name="Picture 9"/>
          <p:cNvPicPr/>
          <p:nvPr/>
        </p:nvPicPr>
        <p:blipFill>
          <a:blip r:embed="rId4">
            <a:extLst>
              <a:ext uri="{28A0092B-C50C-407E-A947-70E740481C1C}">
                <a14:useLocalDpi xmlns:a14="http://schemas.microsoft.com/office/drawing/2010/main" val="0"/>
              </a:ext>
            </a:extLst>
          </a:blip>
          <a:srcRect/>
          <a:stretch>
            <a:fillRect/>
          </a:stretch>
        </p:blipFill>
        <p:spPr bwMode="auto">
          <a:xfrm>
            <a:off x="7958470" y="3614812"/>
            <a:ext cx="1540309" cy="664920"/>
          </a:xfrm>
          <a:prstGeom prst="rect">
            <a:avLst/>
          </a:prstGeom>
          <a:noFill/>
          <a:ln>
            <a:noFill/>
          </a:ln>
        </p:spPr>
      </p:pic>
      <p:pic>
        <p:nvPicPr>
          <p:cNvPr id="11" name="Picture 10"/>
          <p:cNvPicPr/>
          <p:nvPr/>
        </p:nvPicPr>
        <p:blipFill>
          <a:blip r:embed="rId5">
            <a:extLst>
              <a:ext uri="{28A0092B-C50C-407E-A947-70E740481C1C}">
                <a14:useLocalDpi xmlns:a14="http://schemas.microsoft.com/office/drawing/2010/main" val="0"/>
              </a:ext>
            </a:extLst>
          </a:blip>
          <a:srcRect/>
          <a:stretch>
            <a:fillRect/>
          </a:stretch>
        </p:blipFill>
        <p:spPr bwMode="auto">
          <a:xfrm>
            <a:off x="8120861" y="4426537"/>
            <a:ext cx="1215525" cy="664153"/>
          </a:xfrm>
          <a:prstGeom prst="rect">
            <a:avLst/>
          </a:prstGeom>
          <a:noFill/>
          <a:ln>
            <a:noFill/>
          </a:ln>
        </p:spPr>
      </p:pic>
    </p:spTree>
    <p:extLst>
      <p:ext uri="{BB962C8B-B14F-4D97-AF65-F5344CB8AC3E}">
        <p14:creationId xmlns:p14="http://schemas.microsoft.com/office/powerpoint/2010/main" val="2042806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t>DEV/</a:t>
            </a:r>
            <a:r>
              <a:rPr lang="pt-PT" dirty="0" err="1"/>
              <a:t>test</a:t>
            </a:r>
            <a:r>
              <a:rPr lang="pt-PT" dirty="0"/>
              <a:t>/UAT/</a:t>
            </a:r>
            <a:r>
              <a:rPr lang="pt-PT" dirty="0" err="1"/>
              <a:t>prod</a:t>
            </a:r>
            <a:r>
              <a:rPr lang="pt-PT" dirty="0"/>
              <a:t> for </a:t>
            </a:r>
            <a:r>
              <a:rPr lang="pt-PT" dirty="0" err="1"/>
              <a:t>apps</a:t>
            </a:r>
            <a:r>
              <a:rPr lang="pt-PT" dirty="0"/>
              <a:t> in </a:t>
            </a:r>
            <a:r>
              <a:rPr lang="pt-PT" dirty="0" err="1"/>
              <a:t>Azure</a:t>
            </a:r>
            <a:r>
              <a:rPr lang="pt-PT" dirty="0"/>
              <a:t> - </a:t>
            </a:r>
            <a:r>
              <a:rPr lang="pt-PT" dirty="0" err="1"/>
              <a:t>Issue</a:t>
            </a:r>
            <a:endParaRPr lang="en-US" dirty="0"/>
          </a:p>
        </p:txBody>
      </p:sp>
      <p:sp>
        <p:nvSpPr>
          <p:cNvPr id="3" name="Marcador de texto 2"/>
          <p:cNvSpPr>
            <a:spLocks noGrp="1"/>
          </p:cNvSpPr>
          <p:nvPr>
            <p:ph type="body" sz="quarter" idx="10"/>
          </p:nvPr>
        </p:nvSpPr>
        <p:spPr>
          <a:xfrm>
            <a:off x="519248" y="1447799"/>
            <a:ext cx="11151917" cy="4728714"/>
          </a:xfrm>
        </p:spPr>
        <p:txBody>
          <a:bodyPr/>
          <a:lstStyle/>
          <a:p>
            <a:pPr marL="0" indent="0">
              <a:buNone/>
            </a:pPr>
            <a:r>
              <a:rPr lang="en-US" dirty="0">
                <a:latin typeface="+mn-lt"/>
              </a:rPr>
              <a:t>Usually “Test” Office 365 tenancies do not have:</a:t>
            </a:r>
          </a:p>
          <a:p>
            <a:r>
              <a:rPr lang="en-US" dirty="0"/>
              <a:t>Domain integration (e.g. ourCompany.com nor something.onmicrosoft.com</a:t>
            </a:r>
          </a:p>
          <a:p>
            <a:r>
              <a:rPr lang="en-US" dirty="0"/>
              <a:t>Full directory of real users</a:t>
            </a:r>
          </a:p>
          <a:p>
            <a:r>
              <a:rPr lang="en-US" dirty="0"/>
              <a:t>AAD Sync</a:t>
            </a:r>
          </a:p>
          <a:p>
            <a:r>
              <a:rPr lang="en-US" dirty="0"/>
              <a:t>Yammer Enterprise</a:t>
            </a:r>
          </a:p>
          <a:p>
            <a:r>
              <a:rPr lang="en-US" dirty="0"/>
              <a:t>Production license type (E3 / E5)</a:t>
            </a:r>
          </a:p>
          <a:p>
            <a:r>
              <a:rPr lang="en-US" dirty="0"/>
              <a:t>…</a:t>
            </a:r>
            <a:endParaRPr lang="pt-PT" dirty="0"/>
          </a:p>
          <a:p>
            <a:endParaRPr lang="en-US" dirty="0"/>
          </a:p>
        </p:txBody>
      </p:sp>
    </p:spTree>
    <p:extLst>
      <p:ext uri="{BB962C8B-B14F-4D97-AF65-F5344CB8AC3E}">
        <p14:creationId xmlns:p14="http://schemas.microsoft.com/office/powerpoint/2010/main" val="2339777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t>The Answer?</a:t>
            </a:r>
            <a:endParaRPr lang="en-US" dirty="0"/>
          </a:p>
        </p:txBody>
      </p:sp>
      <p:sp>
        <p:nvSpPr>
          <p:cNvPr id="4" name="Content Placeholder 2"/>
          <p:cNvSpPr txBox="1">
            <a:spLocks/>
          </p:cNvSpPr>
          <p:nvPr/>
        </p:nvSpPr>
        <p:spPr>
          <a:xfrm>
            <a:off x="723106" y="2773568"/>
            <a:ext cx="10744200" cy="914096"/>
          </a:xfrm>
          <a:prstGeom prst="rect">
            <a:avLst/>
          </a:prstGeom>
        </p:spPr>
        <p:txBody>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Font typeface="Arial" pitchFamily="34" charset="0"/>
              <a:buNone/>
            </a:pPr>
            <a:r>
              <a:rPr lang="en-US" sz="6600" dirty="0"/>
              <a:t>Azure Deployment Slots!</a:t>
            </a:r>
            <a:endParaRPr lang="pt-PT" sz="6600" dirty="0"/>
          </a:p>
        </p:txBody>
      </p:sp>
    </p:spTree>
    <p:extLst>
      <p:ext uri="{BB962C8B-B14F-4D97-AF65-F5344CB8AC3E}">
        <p14:creationId xmlns:p14="http://schemas.microsoft.com/office/powerpoint/2010/main" val="2268322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Azure</a:t>
            </a:r>
            <a:r>
              <a:rPr lang="pt-PT" dirty="0"/>
              <a:t> Web </a:t>
            </a:r>
            <a:r>
              <a:rPr lang="pt-PT" dirty="0" err="1"/>
              <a:t>Apps</a:t>
            </a:r>
            <a:r>
              <a:rPr lang="pt-PT" dirty="0"/>
              <a:t> – </a:t>
            </a:r>
            <a:r>
              <a:rPr lang="pt-PT" dirty="0" err="1"/>
              <a:t>Deployment</a:t>
            </a:r>
            <a:r>
              <a:rPr lang="pt-PT" dirty="0"/>
              <a:t> </a:t>
            </a:r>
            <a:r>
              <a:rPr lang="pt-PT" dirty="0" err="1"/>
              <a:t>Slots</a:t>
            </a:r>
            <a:endParaRPr lang="en-US" dirty="0"/>
          </a:p>
        </p:txBody>
      </p:sp>
      <p:sp>
        <p:nvSpPr>
          <p:cNvPr id="3" name="Marcador de texto 2"/>
          <p:cNvSpPr>
            <a:spLocks noGrp="1"/>
          </p:cNvSpPr>
          <p:nvPr>
            <p:ph type="body" sz="quarter" idx="10"/>
          </p:nvPr>
        </p:nvSpPr>
        <p:spPr>
          <a:xfrm>
            <a:off x="519248" y="1447798"/>
            <a:ext cx="5432977" cy="4745967"/>
          </a:xfrm>
        </p:spPr>
        <p:txBody>
          <a:bodyPr/>
          <a:lstStyle/>
          <a:p>
            <a:r>
              <a:rPr lang="en-US" dirty="0">
                <a:latin typeface="+mn-lt"/>
              </a:rPr>
              <a:t>Defines Additional “Instances” of an Azure Web App</a:t>
            </a:r>
          </a:p>
          <a:p>
            <a:endParaRPr lang="en-US" dirty="0">
              <a:latin typeface="+mn-lt"/>
            </a:endParaRPr>
          </a:p>
          <a:p>
            <a:r>
              <a:rPr lang="en-US" dirty="0">
                <a:latin typeface="+mn-lt"/>
              </a:rPr>
              <a:t>Allow you to test purely in production Office 365 environment, but with dev/test/prod separation for apps (Azure Web Apps)</a:t>
            </a:r>
            <a:endParaRPr lang="pt-PT" dirty="0">
              <a:latin typeface="+mn-lt"/>
            </a:endParaRPr>
          </a:p>
          <a:p>
            <a:endParaRPr lang="en-US" dirty="0"/>
          </a:p>
        </p:txBody>
      </p:sp>
      <p:pic>
        <p:nvPicPr>
          <p:cNvPr id="4" name="Picture 3"/>
          <p:cNvPicPr>
            <a:picLocks noChangeAspect="1"/>
          </p:cNvPicPr>
          <p:nvPr/>
        </p:nvPicPr>
        <p:blipFill>
          <a:blip r:embed="rId2"/>
          <a:stretch>
            <a:fillRect/>
          </a:stretch>
        </p:blipFill>
        <p:spPr>
          <a:xfrm>
            <a:off x="6261936" y="1447798"/>
            <a:ext cx="5562600" cy="2886075"/>
          </a:xfrm>
          <a:prstGeom prst="rect">
            <a:avLst/>
          </a:prstGeom>
        </p:spPr>
      </p:pic>
    </p:spTree>
    <p:extLst>
      <p:ext uri="{BB962C8B-B14F-4D97-AF65-F5344CB8AC3E}">
        <p14:creationId xmlns:p14="http://schemas.microsoft.com/office/powerpoint/2010/main" val="22672945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Azure Web Apps – Deployment Slots</a:t>
            </a:r>
          </a:p>
        </p:txBody>
      </p:sp>
      <p:sp>
        <p:nvSpPr>
          <p:cNvPr id="3" name="Marcador de texto 2"/>
          <p:cNvSpPr>
            <a:spLocks noGrp="1"/>
          </p:cNvSpPr>
          <p:nvPr>
            <p:ph type="body" sz="quarter" idx="10"/>
          </p:nvPr>
        </p:nvSpPr>
        <p:spPr>
          <a:xfrm>
            <a:off x="519249" y="1447798"/>
            <a:ext cx="5225944" cy="4418163"/>
          </a:xfrm>
        </p:spPr>
        <p:txBody>
          <a:bodyPr/>
          <a:lstStyle/>
          <a:p>
            <a:r>
              <a:rPr lang="en-US" dirty="0">
                <a:latin typeface="+mn-lt"/>
              </a:rPr>
              <a:t>Each Web App:</a:t>
            </a:r>
          </a:p>
          <a:p>
            <a:pPr lvl="1"/>
            <a:r>
              <a:rPr lang="en-US" sz="2400" dirty="0">
                <a:latin typeface="+mj-lt"/>
              </a:rPr>
              <a:t>Different URL (With Slot name)</a:t>
            </a:r>
          </a:p>
          <a:p>
            <a:pPr lvl="1"/>
            <a:r>
              <a:rPr lang="en-US" sz="2400" dirty="0">
                <a:latin typeface="+mj-lt"/>
              </a:rPr>
              <a:t>Own app settings</a:t>
            </a:r>
          </a:p>
          <a:p>
            <a:pPr lvl="1"/>
            <a:r>
              <a:rPr lang="en-US" sz="2400" dirty="0">
                <a:latin typeface="+mj-lt"/>
              </a:rPr>
              <a:t>Own connection strings</a:t>
            </a:r>
          </a:p>
          <a:p>
            <a:pPr lvl="1"/>
            <a:r>
              <a:rPr lang="en-US" sz="2400" dirty="0">
                <a:latin typeface="+mj-lt"/>
              </a:rPr>
              <a:t>Own SCM site</a:t>
            </a:r>
            <a:endParaRPr lang="pt-PT" sz="2400" dirty="0">
              <a:latin typeface="+mj-lt"/>
            </a:endParaRPr>
          </a:p>
          <a:p>
            <a:endParaRPr lang="en-US" dirty="0"/>
          </a:p>
        </p:txBody>
      </p:sp>
      <p:sp>
        <p:nvSpPr>
          <p:cNvPr id="4" name="Rectangle 3"/>
          <p:cNvSpPr/>
          <p:nvPr/>
        </p:nvSpPr>
        <p:spPr bwMode="auto">
          <a:xfrm>
            <a:off x="6485848" y="1447798"/>
            <a:ext cx="5185317" cy="747133"/>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vert="horz" wrap="square" lIns="182880" tIns="182880" rIns="182880" bIns="45718" numCol="1" rtlCol="0" anchor="t" anchorCtr="0" compatLnSpc="1">
            <a:prstTxWarp prst="textNoShape">
              <a:avLst/>
            </a:prstTxWarp>
          </a:bodyPr>
          <a:lstStyle/>
          <a:p>
            <a:pPr defTabSz="914099" fontAlgn="base">
              <a:spcBef>
                <a:spcPct val="0"/>
              </a:spcBef>
              <a:spcAft>
                <a:spcPct val="0"/>
              </a:spcAft>
            </a:pPr>
            <a:r>
              <a:rPr lang="en-US" sz="2200" b="1" dirty="0">
                <a:gradFill>
                  <a:gsLst>
                    <a:gs pos="0">
                      <a:srgbClr val="FFFFFF"/>
                    </a:gs>
                    <a:gs pos="100000">
                      <a:srgbClr val="FFFFFF"/>
                    </a:gs>
                  </a:gsLst>
                  <a:lin ang="5400000" scaled="0"/>
                </a:gradFill>
                <a:latin typeface="Segoe Condensed" pitchFamily="34" charset="0"/>
              </a:rPr>
              <a:t>http://mysite.azurewebsites.net</a:t>
            </a:r>
            <a:endParaRPr lang="pt-PT" sz="2200" b="1" dirty="0">
              <a:gradFill>
                <a:gsLst>
                  <a:gs pos="0">
                    <a:srgbClr val="FFFFFF"/>
                  </a:gs>
                  <a:gs pos="100000">
                    <a:srgbClr val="FFFFFF"/>
                  </a:gs>
                </a:gsLst>
                <a:lin ang="5400000" scaled="0"/>
              </a:gradFill>
              <a:latin typeface="Segoe Condensed" pitchFamily="34" charset="0"/>
            </a:endParaRPr>
          </a:p>
        </p:txBody>
      </p:sp>
      <p:sp>
        <p:nvSpPr>
          <p:cNvPr id="5" name="Rectangle 4"/>
          <p:cNvSpPr/>
          <p:nvPr/>
        </p:nvSpPr>
        <p:spPr bwMode="auto">
          <a:xfrm>
            <a:off x="6485847" y="2882589"/>
            <a:ext cx="5185318" cy="747133"/>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vert="horz" wrap="square" lIns="182880" tIns="182880" rIns="182880" bIns="45718" numCol="1" rtlCol="0" anchor="t" anchorCtr="0" compatLnSpc="1">
            <a:prstTxWarp prst="textNoShape">
              <a:avLst/>
            </a:prstTxWarp>
          </a:bodyPr>
          <a:lstStyle/>
          <a:p>
            <a:pPr defTabSz="914099" fontAlgn="base">
              <a:spcBef>
                <a:spcPct val="0"/>
              </a:spcBef>
              <a:spcAft>
                <a:spcPct val="0"/>
              </a:spcAft>
            </a:pPr>
            <a:r>
              <a:rPr lang="en-US" sz="2200" b="1" dirty="0">
                <a:gradFill>
                  <a:gsLst>
                    <a:gs pos="0">
                      <a:srgbClr val="FFFFFF"/>
                    </a:gs>
                    <a:gs pos="100000">
                      <a:srgbClr val="FFFFFF"/>
                    </a:gs>
                  </a:gsLst>
                  <a:lin ang="5400000" scaled="0"/>
                </a:gradFill>
                <a:latin typeface="Segoe Condensed" pitchFamily="34" charset="0"/>
              </a:rPr>
              <a:t>http://mysite</a:t>
            </a:r>
            <a:r>
              <a:rPr lang="en-US" sz="2200" b="1" dirty="0">
                <a:solidFill>
                  <a:schemeClr val="tx1"/>
                </a:solidFill>
                <a:latin typeface="Segoe Condensed" pitchFamily="34" charset="0"/>
              </a:rPr>
              <a:t>-dev</a:t>
            </a:r>
            <a:r>
              <a:rPr lang="en-US" sz="2200" b="1" dirty="0">
                <a:gradFill>
                  <a:gsLst>
                    <a:gs pos="0">
                      <a:srgbClr val="FFFFFF"/>
                    </a:gs>
                    <a:gs pos="100000">
                      <a:srgbClr val="FFFFFF"/>
                    </a:gs>
                  </a:gsLst>
                  <a:lin ang="5400000" scaled="0"/>
                </a:gradFill>
                <a:latin typeface="Segoe Condensed" pitchFamily="34" charset="0"/>
              </a:rPr>
              <a:t>.azurewebsites.net</a:t>
            </a:r>
            <a:endParaRPr lang="pt-PT" sz="2200" b="1" dirty="0">
              <a:gradFill>
                <a:gsLst>
                  <a:gs pos="0">
                    <a:srgbClr val="FFFFFF"/>
                  </a:gs>
                  <a:gs pos="100000">
                    <a:srgbClr val="FFFFFF"/>
                  </a:gs>
                </a:gsLst>
                <a:lin ang="5400000" scaled="0"/>
              </a:gradFill>
              <a:latin typeface="Segoe Condensed" pitchFamily="34" charset="0"/>
            </a:endParaRPr>
          </a:p>
        </p:txBody>
      </p:sp>
      <p:sp>
        <p:nvSpPr>
          <p:cNvPr id="6" name="Rectangle 5"/>
          <p:cNvSpPr/>
          <p:nvPr/>
        </p:nvSpPr>
        <p:spPr bwMode="auto">
          <a:xfrm>
            <a:off x="6485848" y="3759818"/>
            <a:ext cx="5185317" cy="747133"/>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vert="horz" wrap="square" lIns="182880" tIns="182880" rIns="182880" bIns="45718" numCol="1" rtlCol="0" anchor="t" anchorCtr="0" compatLnSpc="1">
            <a:prstTxWarp prst="textNoShape">
              <a:avLst/>
            </a:prstTxWarp>
          </a:bodyPr>
          <a:lstStyle/>
          <a:p>
            <a:pPr defTabSz="914099" fontAlgn="base">
              <a:spcBef>
                <a:spcPct val="0"/>
              </a:spcBef>
              <a:spcAft>
                <a:spcPct val="0"/>
              </a:spcAft>
            </a:pPr>
            <a:r>
              <a:rPr lang="en-US" sz="2200" b="1" dirty="0">
                <a:gradFill>
                  <a:gsLst>
                    <a:gs pos="0">
                      <a:srgbClr val="FFFFFF"/>
                    </a:gs>
                    <a:gs pos="100000">
                      <a:srgbClr val="FFFFFF"/>
                    </a:gs>
                  </a:gsLst>
                  <a:lin ang="5400000" scaled="0"/>
                </a:gradFill>
                <a:latin typeface="Segoe Condensed" pitchFamily="34" charset="0"/>
              </a:rPr>
              <a:t>http://mysite</a:t>
            </a:r>
            <a:r>
              <a:rPr lang="en-US" sz="2200" b="1" dirty="0">
                <a:solidFill>
                  <a:schemeClr val="tx1"/>
                </a:solidFill>
                <a:latin typeface="Segoe Condensed" pitchFamily="34" charset="0"/>
              </a:rPr>
              <a:t>-test</a:t>
            </a:r>
            <a:r>
              <a:rPr lang="en-US" sz="2200" b="1" dirty="0">
                <a:gradFill>
                  <a:gsLst>
                    <a:gs pos="0">
                      <a:srgbClr val="FFFFFF"/>
                    </a:gs>
                    <a:gs pos="100000">
                      <a:srgbClr val="FFFFFF"/>
                    </a:gs>
                  </a:gsLst>
                  <a:lin ang="5400000" scaled="0"/>
                </a:gradFill>
                <a:latin typeface="Segoe Condensed" pitchFamily="34" charset="0"/>
              </a:rPr>
              <a:t>.azurewebsites.net</a:t>
            </a:r>
            <a:endParaRPr lang="pt-PT" sz="2200" b="1" dirty="0">
              <a:gradFill>
                <a:gsLst>
                  <a:gs pos="0">
                    <a:srgbClr val="FFFFFF"/>
                  </a:gs>
                  <a:gs pos="100000">
                    <a:srgbClr val="FFFFFF"/>
                  </a:gs>
                </a:gsLst>
                <a:lin ang="5400000" scaled="0"/>
              </a:gradFill>
              <a:latin typeface="Segoe Condensed" pitchFamily="34" charset="0"/>
            </a:endParaRPr>
          </a:p>
        </p:txBody>
      </p:sp>
    </p:spTree>
    <p:extLst>
      <p:ext uri="{BB962C8B-B14F-4D97-AF65-F5344CB8AC3E}">
        <p14:creationId xmlns:p14="http://schemas.microsoft.com/office/powerpoint/2010/main" val="2927196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Swapping deployment slots</a:t>
            </a:r>
          </a:p>
        </p:txBody>
      </p:sp>
      <p:sp>
        <p:nvSpPr>
          <p:cNvPr id="3" name="Marcador de texto 2"/>
          <p:cNvSpPr>
            <a:spLocks noGrp="1"/>
          </p:cNvSpPr>
          <p:nvPr>
            <p:ph type="body" sz="quarter" idx="10"/>
          </p:nvPr>
        </p:nvSpPr>
        <p:spPr>
          <a:xfrm>
            <a:off x="519248" y="1447799"/>
            <a:ext cx="5536495" cy="4849484"/>
          </a:xfrm>
        </p:spPr>
        <p:txBody>
          <a:bodyPr/>
          <a:lstStyle/>
          <a:p>
            <a:r>
              <a:rPr lang="en-US" dirty="0">
                <a:latin typeface="+mn-lt"/>
              </a:rPr>
              <a:t>Slots can be swapped to deploy updates</a:t>
            </a:r>
          </a:p>
          <a:p>
            <a:pPr lvl="1"/>
            <a:r>
              <a:rPr lang="en-US" sz="2400" dirty="0"/>
              <a:t>Actually a DNS update, not a copy of content</a:t>
            </a:r>
          </a:p>
          <a:p>
            <a:endParaRPr lang="en-US" dirty="0"/>
          </a:p>
          <a:p>
            <a:r>
              <a:rPr lang="en-US" dirty="0">
                <a:latin typeface="+mn-lt"/>
              </a:rPr>
              <a:t>Process</a:t>
            </a:r>
          </a:p>
          <a:p>
            <a:pPr lvl="1"/>
            <a:r>
              <a:rPr lang="en-US" sz="2400" dirty="0"/>
              <a:t>Publish updates to dev/test slots</a:t>
            </a:r>
          </a:p>
          <a:p>
            <a:pPr lvl="1"/>
            <a:r>
              <a:rPr lang="en-US" sz="2400" dirty="0"/>
              <a:t>Swap test/production when ready</a:t>
            </a:r>
          </a:p>
          <a:p>
            <a:endParaRPr lang="en-US" dirty="0"/>
          </a:p>
        </p:txBody>
      </p:sp>
      <p:sp>
        <p:nvSpPr>
          <p:cNvPr id="4" name="Marcador de texto 2"/>
          <p:cNvSpPr txBox="1">
            <a:spLocks/>
          </p:cNvSpPr>
          <p:nvPr/>
        </p:nvSpPr>
        <p:spPr>
          <a:xfrm>
            <a:off x="6485851" y="1447799"/>
            <a:ext cx="5536495" cy="4849484"/>
          </a:xfrm>
          <a:prstGeom prst="rect">
            <a:avLst/>
          </a:prstGeom>
        </p:spPr>
        <p:txBody>
          <a:bodyPr vert="horz" lIns="0" tIns="0" rIns="0" bIns="0" rtlCol="0">
            <a:noAutofit/>
          </a:bodyPr>
          <a:lstStyle>
            <a:lvl1pPr marL="213179" marR="0" indent="-213179" algn="l" defTabSz="685955" rtl="0" eaLnBrk="1" fontAlgn="auto" latinLnBrk="0" hangingPunct="1">
              <a:lnSpc>
                <a:spcPct val="90000"/>
              </a:lnSpc>
              <a:spcBef>
                <a:spcPct val="20000"/>
              </a:spcBef>
              <a:spcAft>
                <a:spcPts val="0"/>
              </a:spcAft>
              <a:buClrTx/>
              <a:buSzPct val="80000"/>
              <a:buFont typeface="Wingdings" pitchFamily="2" charset="2"/>
              <a:buChar char=""/>
              <a:tabLst/>
              <a:defRPr sz="3001" kern="1200" spc="-53" baseline="0">
                <a:solidFill>
                  <a:srgbClr val="333333"/>
                </a:solidFill>
                <a:latin typeface="+mj-lt"/>
                <a:ea typeface="+mn-ea"/>
                <a:cs typeface="+mn-cs"/>
              </a:defRPr>
            </a:lvl1pPr>
            <a:lvl2pPr marL="388247"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56171" marR="0" indent="-167923"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3pPr>
            <a:lvl4pPr marL="685983" marR="0" indent="-129813"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815796" marR="0" indent="-129813"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latin typeface="+mn-lt"/>
              </a:rPr>
              <a:t>In Azure Portal</a:t>
            </a:r>
          </a:p>
          <a:p>
            <a:endParaRPr lang="en-US" dirty="0"/>
          </a:p>
          <a:p>
            <a:endParaRPr lang="en-US" dirty="0"/>
          </a:p>
          <a:p>
            <a:endParaRPr lang="en-US" dirty="0"/>
          </a:p>
          <a:p>
            <a:endParaRPr lang="en-US" dirty="0"/>
          </a:p>
          <a:p>
            <a:endParaRPr lang="en-US" dirty="0"/>
          </a:p>
          <a:p>
            <a:r>
              <a:rPr lang="en-US" dirty="0">
                <a:latin typeface="+mn-lt"/>
              </a:rPr>
              <a:t>PowerShell</a:t>
            </a:r>
          </a:p>
          <a:p>
            <a:pPr lvl="1"/>
            <a:r>
              <a:rPr lang="en-US" sz="2400" dirty="0"/>
              <a:t>Switch-</a:t>
            </a:r>
            <a:r>
              <a:rPr lang="en-US" sz="2400" dirty="0" err="1"/>
              <a:t>AzureWebsiteSlot</a:t>
            </a:r>
            <a:r>
              <a:rPr lang="en-US" sz="2400" dirty="0"/>
              <a:t> </a:t>
            </a:r>
          </a:p>
        </p:txBody>
      </p:sp>
      <p:pic>
        <p:nvPicPr>
          <p:cNvPr id="5" name="Picture 4"/>
          <p:cNvPicPr>
            <a:picLocks noChangeAspect="1"/>
          </p:cNvPicPr>
          <p:nvPr/>
        </p:nvPicPr>
        <p:blipFill>
          <a:blip r:embed="rId2"/>
          <a:stretch>
            <a:fillRect/>
          </a:stretch>
        </p:blipFill>
        <p:spPr>
          <a:xfrm>
            <a:off x="7053912" y="2160665"/>
            <a:ext cx="1516420" cy="1597296"/>
          </a:xfrm>
          <a:prstGeom prst="rect">
            <a:avLst/>
          </a:prstGeom>
        </p:spPr>
      </p:pic>
    </p:spTree>
    <p:extLst>
      <p:ext uri="{BB962C8B-B14F-4D97-AF65-F5344CB8AC3E}">
        <p14:creationId xmlns:p14="http://schemas.microsoft.com/office/powerpoint/2010/main" val="512329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Demo</a:t>
            </a:r>
          </a:p>
        </p:txBody>
      </p:sp>
      <p:sp>
        <p:nvSpPr>
          <p:cNvPr id="3" name="Marcador de texto 2"/>
          <p:cNvSpPr>
            <a:spLocks noGrp="1"/>
          </p:cNvSpPr>
          <p:nvPr>
            <p:ph type="body" sz="quarter" idx="12"/>
          </p:nvPr>
        </p:nvSpPr>
        <p:spPr/>
        <p:txBody>
          <a:bodyPr/>
          <a:lstStyle/>
          <a:p>
            <a:r>
              <a:rPr lang="en-US" sz="2800" dirty="0"/>
              <a:t>Using Azure deployment slots for dev/test/prod environments </a:t>
            </a:r>
            <a:endParaRPr lang="pt-PT" sz="2800" dirty="0"/>
          </a:p>
        </p:txBody>
      </p:sp>
    </p:spTree>
    <p:extLst>
      <p:ext uri="{BB962C8B-B14F-4D97-AF65-F5344CB8AC3E}">
        <p14:creationId xmlns:p14="http://schemas.microsoft.com/office/powerpoint/2010/main" val="2257445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Summary – Using deployment slots for apps</a:t>
            </a:r>
          </a:p>
        </p:txBody>
      </p:sp>
      <p:sp>
        <p:nvSpPr>
          <p:cNvPr id="3" name="Marcador de texto 2"/>
          <p:cNvSpPr>
            <a:spLocks noGrp="1"/>
          </p:cNvSpPr>
          <p:nvPr>
            <p:ph type="body" sz="quarter" idx="10"/>
          </p:nvPr>
        </p:nvSpPr>
        <p:spPr/>
        <p:txBody>
          <a:bodyPr/>
          <a:lstStyle/>
          <a:p>
            <a:r>
              <a:rPr lang="en-US" dirty="0">
                <a:latin typeface="+mn-lt"/>
              </a:rPr>
              <a:t>Create additional deployment slots</a:t>
            </a:r>
          </a:p>
          <a:p>
            <a:r>
              <a:rPr lang="en-US" dirty="0">
                <a:latin typeface="+mn-lt"/>
              </a:rPr>
              <a:t>Register separate instance of app in Azure AD</a:t>
            </a:r>
          </a:p>
          <a:p>
            <a:r>
              <a:rPr lang="en-US" dirty="0">
                <a:latin typeface="+mn-lt"/>
              </a:rPr>
              <a:t>Configure “Slot-specific” </a:t>
            </a:r>
            <a:r>
              <a:rPr lang="en-US" dirty="0" err="1">
                <a:latin typeface="+mn-lt"/>
              </a:rPr>
              <a:t>ida:ClientId</a:t>
            </a:r>
            <a:r>
              <a:rPr lang="en-US" dirty="0">
                <a:latin typeface="+mn-lt"/>
              </a:rPr>
              <a:t> and </a:t>
            </a:r>
            <a:r>
              <a:rPr lang="en-US" dirty="0" err="1">
                <a:latin typeface="+mn-lt"/>
              </a:rPr>
              <a:t>ida:ClientSecret</a:t>
            </a:r>
            <a:endParaRPr lang="en-US" dirty="0">
              <a:latin typeface="+mn-lt"/>
            </a:endParaRPr>
          </a:p>
          <a:p>
            <a:r>
              <a:rPr lang="en-US" dirty="0">
                <a:latin typeface="+mn-lt"/>
              </a:rPr>
              <a:t>Deploy app to slot</a:t>
            </a:r>
          </a:p>
          <a:p>
            <a:endParaRPr lang="en-US" dirty="0"/>
          </a:p>
        </p:txBody>
      </p:sp>
    </p:spTree>
    <p:extLst>
      <p:ext uri="{BB962C8B-B14F-4D97-AF65-F5344CB8AC3E}">
        <p14:creationId xmlns:p14="http://schemas.microsoft.com/office/powerpoint/2010/main" val="14830657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Update process using slots</a:t>
            </a:r>
          </a:p>
        </p:txBody>
      </p:sp>
      <p:sp>
        <p:nvSpPr>
          <p:cNvPr id="3" name="Marcador de texto 2"/>
          <p:cNvSpPr>
            <a:spLocks noGrp="1"/>
          </p:cNvSpPr>
          <p:nvPr>
            <p:ph type="body" sz="quarter" idx="10"/>
          </p:nvPr>
        </p:nvSpPr>
        <p:spPr>
          <a:xfrm>
            <a:off x="519248" y="1447798"/>
            <a:ext cx="11151917" cy="4770121"/>
          </a:xfrm>
        </p:spPr>
        <p:txBody>
          <a:bodyPr/>
          <a:lstStyle/>
          <a:p>
            <a:r>
              <a:rPr lang="en-US" dirty="0">
                <a:latin typeface="+mn-lt"/>
              </a:rPr>
              <a:t>Continuous build deploys to DEV slot</a:t>
            </a:r>
          </a:p>
          <a:p>
            <a:endParaRPr lang="en-US" dirty="0">
              <a:latin typeface="+mn-lt"/>
            </a:endParaRPr>
          </a:p>
          <a:p>
            <a:r>
              <a:rPr lang="en-US" dirty="0">
                <a:latin typeface="+mn-lt"/>
              </a:rPr>
              <a:t>When ready, swap DEV and TEST</a:t>
            </a:r>
          </a:p>
          <a:p>
            <a:pPr lvl="1"/>
            <a:r>
              <a:rPr lang="en-US" sz="2400" dirty="0"/>
              <a:t>Once testing is completed (and no rollback needed), then manually publish same build to DEV slot</a:t>
            </a:r>
          </a:p>
          <a:p>
            <a:pPr lvl="1"/>
            <a:r>
              <a:rPr lang="en-US" sz="2400" dirty="0"/>
              <a:t>Now DEV and TEST are the same, but PROD is not</a:t>
            </a:r>
          </a:p>
          <a:p>
            <a:endParaRPr lang="en-US" dirty="0">
              <a:latin typeface="+mn-lt"/>
            </a:endParaRPr>
          </a:p>
          <a:p>
            <a:r>
              <a:rPr lang="en-US" dirty="0">
                <a:latin typeface="+mn-lt"/>
              </a:rPr>
              <a:t>When ready, swap TEST and PROD</a:t>
            </a:r>
          </a:p>
          <a:p>
            <a:pPr lvl="1"/>
            <a:r>
              <a:rPr lang="en-US" sz="2400" dirty="0"/>
              <a:t>Once testing is completed (and to rollback needed), then swap DEV and TEST, and manually publish same build to DEV slot</a:t>
            </a:r>
          </a:p>
          <a:p>
            <a:pPr lvl="1"/>
            <a:r>
              <a:rPr lang="en-US" sz="2400" dirty="0"/>
              <a:t>Now updates in PROD and all slots are the same.</a:t>
            </a:r>
            <a:endParaRPr lang="pt-PT" sz="2400" dirty="0"/>
          </a:p>
          <a:p>
            <a:endParaRPr lang="en-US" dirty="0"/>
          </a:p>
        </p:txBody>
      </p:sp>
    </p:spTree>
    <p:extLst>
      <p:ext uri="{BB962C8B-B14F-4D97-AF65-F5344CB8AC3E}">
        <p14:creationId xmlns:p14="http://schemas.microsoft.com/office/powerpoint/2010/main" val="25661096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Summary</a:t>
            </a:r>
          </a:p>
        </p:txBody>
      </p:sp>
      <p:sp>
        <p:nvSpPr>
          <p:cNvPr id="3" name="Marcador de texto 2"/>
          <p:cNvSpPr>
            <a:spLocks noGrp="1"/>
          </p:cNvSpPr>
          <p:nvPr>
            <p:ph type="body" sz="quarter" idx="10"/>
          </p:nvPr>
        </p:nvSpPr>
        <p:spPr>
          <a:xfrm>
            <a:off x="519248" y="1447798"/>
            <a:ext cx="11151917" cy="3175959"/>
          </a:xfrm>
        </p:spPr>
        <p:txBody>
          <a:bodyPr/>
          <a:lstStyle/>
          <a:p>
            <a:r>
              <a:rPr lang="en-US" dirty="0">
                <a:latin typeface="+mn-lt"/>
              </a:rPr>
              <a:t>Never done automated builds before? NOW is the time!!!</a:t>
            </a:r>
          </a:p>
          <a:p>
            <a:r>
              <a:rPr lang="en-US" dirty="0">
                <a:latin typeface="+mn-lt"/>
              </a:rPr>
              <a:t>App development models mean SharePoint complexities are removed</a:t>
            </a:r>
          </a:p>
          <a:p>
            <a:r>
              <a:rPr lang="en-US" dirty="0">
                <a:latin typeface="+mn-lt"/>
              </a:rPr>
              <a:t>Team Services can provide build mechanism</a:t>
            </a:r>
          </a:p>
          <a:p>
            <a:r>
              <a:rPr lang="en-US" dirty="0">
                <a:latin typeface="+mn-lt"/>
              </a:rPr>
              <a:t>Azure can provide the deployment and hosting mechanism</a:t>
            </a:r>
          </a:p>
          <a:p>
            <a:endParaRPr lang="en-US" dirty="0"/>
          </a:p>
        </p:txBody>
      </p:sp>
    </p:spTree>
    <p:extLst>
      <p:ext uri="{BB962C8B-B14F-4D97-AF65-F5344CB8AC3E}">
        <p14:creationId xmlns:p14="http://schemas.microsoft.com/office/powerpoint/2010/main" val="38063088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Q &amp; A</a:t>
            </a:r>
          </a:p>
        </p:txBody>
      </p:sp>
      <p:sp>
        <p:nvSpPr>
          <p:cNvPr id="3" name="Marcador de texto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272328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Agenda</a:t>
            </a:r>
          </a:p>
        </p:txBody>
      </p:sp>
      <p:sp>
        <p:nvSpPr>
          <p:cNvPr id="3" name="Marcador de texto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7574482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88135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Raffle</a:t>
            </a:r>
          </a:p>
        </p:txBody>
      </p:sp>
      <p:pic>
        <p:nvPicPr>
          <p:cNvPr id="4" name="Imagen 3"/>
          <p:cNvPicPr>
            <a:picLocks noChangeAspect="1"/>
          </p:cNvPicPr>
          <p:nvPr/>
        </p:nvPicPr>
        <p:blipFill rotWithShape="1">
          <a:blip r:embed="rId2"/>
          <a:srcRect b="30565"/>
          <a:stretch/>
        </p:blipFill>
        <p:spPr>
          <a:xfrm>
            <a:off x="132868" y="3886201"/>
            <a:ext cx="5869027" cy="2710071"/>
          </a:xfrm>
          <a:prstGeom prst="rect">
            <a:avLst/>
          </a:prstGeom>
        </p:spPr>
      </p:pic>
      <p:grpSp>
        <p:nvGrpSpPr>
          <p:cNvPr id="14" name="Grupo 13"/>
          <p:cNvGrpSpPr/>
          <p:nvPr/>
        </p:nvGrpSpPr>
        <p:grpSpPr>
          <a:xfrm>
            <a:off x="6109670" y="1027043"/>
            <a:ext cx="5639205" cy="5830956"/>
            <a:chOff x="4582251" y="685800"/>
            <a:chExt cx="4311109" cy="4457700"/>
          </a:xfrm>
        </p:grpSpPr>
        <p:pic>
          <p:nvPicPr>
            <p:cNvPr id="5" name="Imagen 4"/>
            <p:cNvPicPr>
              <a:picLocks noChangeAspect="1"/>
            </p:cNvPicPr>
            <p:nvPr/>
          </p:nvPicPr>
          <p:blipFill>
            <a:blip r:embed="rId3"/>
            <a:stretch>
              <a:fillRect/>
            </a:stretch>
          </p:blipFill>
          <p:spPr>
            <a:xfrm>
              <a:off x="4582251" y="685800"/>
              <a:ext cx="4311109" cy="4457700"/>
            </a:xfrm>
            <a:prstGeom prst="rect">
              <a:avLst/>
            </a:prstGeom>
            <a:ln>
              <a:solidFill>
                <a:schemeClr val="bg1">
                  <a:lumMod val="65000"/>
                </a:schemeClr>
              </a:solidFill>
            </a:ln>
          </p:spPr>
        </p:pic>
        <p:cxnSp>
          <p:nvCxnSpPr>
            <p:cNvPr id="10" name="Conector recto 9"/>
            <p:cNvCxnSpPr/>
            <p:nvPr/>
          </p:nvCxnSpPr>
          <p:spPr>
            <a:xfrm>
              <a:off x="5372100" y="4006453"/>
              <a:ext cx="301228"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5475684" y="4294584"/>
              <a:ext cx="301228"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Conector recto 11"/>
            <p:cNvCxnSpPr/>
            <p:nvPr/>
          </p:nvCxnSpPr>
          <p:spPr>
            <a:xfrm>
              <a:off x="5269706" y="4387453"/>
              <a:ext cx="301228"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Conector recto 12"/>
            <p:cNvCxnSpPr/>
            <p:nvPr/>
          </p:nvCxnSpPr>
          <p:spPr>
            <a:xfrm>
              <a:off x="8158162" y="1316447"/>
              <a:ext cx="301228"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Marcador de texto 1"/>
          <p:cNvSpPr>
            <a:spLocks noGrp="1"/>
          </p:cNvSpPr>
          <p:nvPr>
            <p:ph type="body" sz="quarter" idx="10"/>
          </p:nvPr>
        </p:nvSpPr>
        <p:spPr>
          <a:xfrm>
            <a:off x="519249" y="976500"/>
            <a:ext cx="4947273" cy="3423221"/>
          </a:xfrm>
        </p:spPr>
        <p:txBody>
          <a:bodyPr/>
          <a:lstStyle/>
          <a:p>
            <a:r>
              <a:rPr lang="en-US" sz="2400" dirty="0"/>
              <a:t>Please, fill your </a:t>
            </a:r>
            <a:r>
              <a:rPr lang="en-US" sz="2400" b="1" dirty="0"/>
              <a:t>SPS Madrid passport </a:t>
            </a:r>
            <a:r>
              <a:rPr lang="en-US" sz="2400" dirty="0"/>
              <a:t>if you want to participate.</a:t>
            </a:r>
          </a:p>
          <a:p>
            <a:r>
              <a:rPr lang="en-US" sz="2400" dirty="0"/>
              <a:t>You must get signature from sponsors and complete the poll.</a:t>
            </a:r>
          </a:p>
          <a:p>
            <a:r>
              <a:rPr lang="en-US" sz="2400" dirty="0"/>
              <a:t>Give us the passport at 6:00 PM in the Auditorium room.</a:t>
            </a:r>
          </a:p>
          <a:p>
            <a:r>
              <a:rPr lang="en-US" sz="2400" dirty="0"/>
              <a:t>You can win one Sphero BB-8 or a mini drone:</a:t>
            </a:r>
          </a:p>
        </p:txBody>
      </p:sp>
    </p:spTree>
    <p:extLst>
      <p:ext uri="{BB962C8B-B14F-4D97-AF65-F5344CB8AC3E}">
        <p14:creationId xmlns:p14="http://schemas.microsoft.com/office/powerpoint/2010/main" val="6534202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texto 2"/>
          <p:cNvSpPr>
            <a:spLocks noGrp="1"/>
          </p:cNvSpPr>
          <p:nvPr>
            <p:ph type="body" sz="quarter" idx="10"/>
          </p:nvPr>
        </p:nvSpPr>
        <p:spPr/>
        <p:txBody>
          <a:bodyPr/>
          <a:lstStyle/>
          <a:p>
            <a:endParaRPr lang="en-US"/>
          </a:p>
        </p:txBody>
      </p:sp>
      <p:sp>
        <p:nvSpPr>
          <p:cNvPr id="4" name="Marcador de texto 3"/>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6916069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Marcador de posición de imagen 1"/>
          <p:cNvSpPr>
            <a:spLocks noGrp="1"/>
          </p:cNvSpPr>
          <p:nvPr>
            <p:ph type="pic" sz="quarter" idx="14"/>
          </p:nvPr>
        </p:nvSpPr>
        <p:spPr/>
      </p:sp>
      <p:sp>
        <p:nvSpPr>
          <p:cNvPr id="3" name="Marcador de texto 2"/>
          <p:cNvSpPr>
            <a:spLocks noGrp="1"/>
          </p:cNvSpPr>
          <p:nvPr>
            <p:ph type="body" idx="1"/>
          </p:nvPr>
        </p:nvSpPr>
        <p:spPr/>
        <p:txBody>
          <a:bodyPr/>
          <a:lstStyle/>
          <a:p>
            <a:endParaRPr lang="en-US"/>
          </a:p>
        </p:txBody>
      </p:sp>
      <p:sp>
        <p:nvSpPr>
          <p:cNvPr id="4" name="Marcador de contenido 3"/>
          <p:cNvSpPr>
            <a:spLocks noGrp="1"/>
          </p:cNvSpPr>
          <p:nvPr>
            <p:ph sz="quarter" idx="13"/>
          </p:nvPr>
        </p:nvSpPr>
        <p:spPr/>
        <p:txBody>
          <a:bodyPr/>
          <a:lstStyle/>
          <a:p>
            <a:endParaRPr lang="en-US"/>
          </a:p>
        </p:txBody>
      </p:sp>
    </p:spTree>
    <p:extLst>
      <p:ext uri="{BB962C8B-B14F-4D97-AF65-F5344CB8AC3E}">
        <p14:creationId xmlns:p14="http://schemas.microsoft.com/office/powerpoint/2010/main" val="27022338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texto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561879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Agenda</a:t>
            </a:r>
          </a:p>
        </p:txBody>
      </p:sp>
      <p:sp>
        <p:nvSpPr>
          <p:cNvPr id="3" name="Marcador de texto 2"/>
          <p:cNvSpPr>
            <a:spLocks noGrp="1"/>
          </p:cNvSpPr>
          <p:nvPr>
            <p:ph type="body" sz="quarter" idx="10"/>
          </p:nvPr>
        </p:nvSpPr>
        <p:spPr/>
        <p:txBody>
          <a:bodyPr/>
          <a:lstStyle/>
          <a:p>
            <a:r>
              <a:rPr lang="en-US" dirty="0"/>
              <a:t>Office 365 Momentum!</a:t>
            </a:r>
          </a:p>
          <a:p>
            <a:r>
              <a:rPr lang="en-US" dirty="0"/>
              <a:t>Demo: Automated builds for Add-Ins (Azure)</a:t>
            </a:r>
          </a:p>
          <a:p>
            <a:r>
              <a:rPr lang="en-US" dirty="0"/>
              <a:t>Managing dev/test/prod for apps in Azure</a:t>
            </a:r>
          </a:p>
          <a:p>
            <a:r>
              <a:rPr lang="en-US" dirty="0"/>
              <a:t>Demo: Using Azure deployment slots for dev/test/prod environments </a:t>
            </a:r>
          </a:p>
        </p:txBody>
      </p:sp>
    </p:spTree>
    <p:extLst>
      <p:ext uri="{BB962C8B-B14F-4D97-AF65-F5344CB8AC3E}">
        <p14:creationId xmlns:p14="http://schemas.microsoft.com/office/powerpoint/2010/main" val="3672835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Office 365 Momentum!</a:t>
            </a:r>
          </a:p>
        </p:txBody>
      </p:sp>
      <p:sp>
        <p:nvSpPr>
          <p:cNvPr id="3" name="Marcador de texto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098114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www.microsoft.com/global/en-us/news/PublishingImages/exec/Nadella2_prin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5738" y="1823607"/>
            <a:ext cx="3356262" cy="5034393"/>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n-US" dirty="0"/>
              <a:t>Office 365 Developer momentum!</a:t>
            </a:r>
          </a:p>
        </p:txBody>
      </p:sp>
      <p:sp>
        <p:nvSpPr>
          <p:cNvPr id="3" name="Marcador de texto 2"/>
          <p:cNvSpPr>
            <a:spLocks noGrp="1"/>
          </p:cNvSpPr>
          <p:nvPr>
            <p:ph type="body" sz="quarter" idx="10"/>
          </p:nvPr>
        </p:nvSpPr>
        <p:spPr>
          <a:xfrm>
            <a:off x="2240756" y="2552698"/>
            <a:ext cx="6591299" cy="1670052"/>
          </a:xfrm>
        </p:spPr>
        <p:txBody>
          <a:bodyPr/>
          <a:lstStyle/>
          <a:p>
            <a:pPr marL="0" indent="0">
              <a:buNone/>
            </a:pPr>
            <a:r>
              <a:rPr lang="en-US" dirty="0"/>
              <a:t>"The most strategic developer surface area for us is Office 365“ </a:t>
            </a:r>
            <a:br>
              <a:rPr lang="en-US" dirty="0"/>
            </a:br>
            <a:r>
              <a:rPr lang="en-US" sz="4800" dirty="0"/>
              <a:t>- Satya Nadella</a:t>
            </a:r>
            <a:endParaRPr lang="en-US" dirty="0"/>
          </a:p>
        </p:txBody>
      </p:sp>
    </p:spTree>
    <p:extLst>
      <p:ext uri="{BB962C8B-B14F-4D97-AF65-F5344CB8AC3E}">
        <p14:creationId xmlns:p14="http://schemas.microsoft.com/office/powerpoint/2010/main" val="3120187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Office 365 Subscribers</a:t>
            </a:r>
          </a:p>
        </p:txBody>
      </p:sp>
      <p:sp>
        <p:nvSpPr>
          <p:cNvPr id="3" name="Marcador de texto 2"/>
          <p:cNvSpPr>
            <a:spLocks noGrp="1"/>
          </p:cNvSpPr>
          <p:nvPr>
            <p:ph type="body" sz="quarter" idx="10"/>
          </p:nvPr>
        </p:nvSpPr>
        <p:spPr>
          <a:xfrm>
            <a:off x="519248" y="1092199"/>
            <a:ext cx="11151917" cy="2043636"/>
          </a:xfrm>
        </p:spPr>
        <p:txBody>
          <a:bodyPr/>
          <a:lstStyle/>
          <a:p>
            <a:r>
              <a:rPr lang="en-US" dirty="0"/>
              <a:t>20.6 million subscribers</a:t>
            </a:r>
          </a:p>
        </p:txBody>
      </p:sp>
      <p:pic>
        <p:nvPicPr>
          <p:cNvPr id="4" name="Picture 3"/>
          <p:cNvPicPr>
            <a:picLocks noChangeAspect="1"/>
          </p:cNvPicPr>
          <p:nvPr/>
        </p:nvPicPr>
        <p:blipFill>
          <a:blip r:embed="rId3"/>
          <a:stretch>
            <a:fillRect/>
          </a:stretch>
        </p:blipFill>
        <p:spPr>
          <a:xfrm>
            <a:off x="1727182" y="1594469"/>
            <a:ext cx="8697947" cy="4348974"/>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4476752" y="6426215"/>
            <a:ext cx="7691166" cy="369332"/>
          </a:xfrm>
          <a:prstGeom prst="rect">
            <a:avLst/>
          </a:prstGeom>
        </p:spPr>
        <p:txBody>
          <a:bodyPr wrap="square">
            <a:spAutoFit/>
          </a:bodyPr>
          <a:lstStyle/>
          <a:p>
            <a:r>
              <a:rPr lang="pt-PT" dirty="0"/>
              <a:t>http://microsoft-news.com/office-365-now-has-20-6-million-subscribers/</a:t>
            </a:r>
          </a:p>
        </p:txBody>
      </p:sp>
    </p:spTree>
    <p:extLst>
      <p:ext uri="{BB962C8B-B14F-4D97-AF65-F5344CB8AC3E}">
        <p14:creationId xmlns:p14="http://schemas.microsoft.com/office/powerpoint/2010/main" val="404829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What do we mean by ALM?</a:t>
            </a:r>
          </a:p>
        </p:txBody>
      </p:sp>
      <p:sp>
        <p:nvSpPr>
          <p:cNvPr id="3" name="Marcador de texto 2"/>
          <p:cNvSpPr>
            <a:spLocks noGrp="1"/>
          </p:cNvSpPr>
          <p:nvPr>
            <p:ph type="body" sz="quarter" idx="10"/>
          </p:nvPr>
        </p:nvSpPr>
        <p:spPr>
          <a:xfrm>
            <a:off x="519248" y="1447798"/>
            <a:ext cx="11151917" cy="4908552"/>
          </a:xfrm>
        </p:spPr>
        <p:txBody>
          <a:bodyPr/>
          <a:lstStyle/>
          <a:p>
            <a:r>
              <a:rPr lang="en-US" dirty="0">
                <a:latin typeface="+mn-lt"/>
              </a:rPr>
              <a:t>ALM focuses on:</a:t>
            </a:r>
          </a:p>
          <a:p>
            <a:pPr lvl="1"/>
            <a:r>
              <a:rPr lang="en-US" sz="2400" dirty="0">
                <a:latin typeface="+mj-lt"/>
              </a:rPr>
              <a:t>Efficient team development, with quality outputs</a:t>
            </a:r>
          </a:p>
          <a:p>
            <a:pPr lvl="1"/>
            <a:r>
              <a:rPr lang="en-US" sz="2400" dirty="0">
                <a:latin typeface="+mj-lt"/>
              </a:rPr>
              <a:t>Planning for application upgrades</a:t>
            </a:r>
          </a:p>
          <a:p>
            <a:pPr lvl="1"/>
            <a:r>
              <a:rPr lang="en-US" sz="2400" dirty="0">
                <a:latin typeface="+mj-lt"/>
              </a:rPr>
              <a:t>Predictable deployments</a:t>
            </a:r>
          </a:p>
          <a:p>
            <a:pPr lvl="1"/>
            <a:endParaRPr lang="en-US" dirty="0"/>
          </a:p>
          <a:p>
            <a:r>
              <a:rPr lang="en-US" dirty="0">
                <a:latin typeface="+mn-lt"/>
              </a:rPr>
              <a:t>Like:</a:t>
            </a:r>
          </a:p>
          <a:p>
            <a:pPr lvl="1"/>
            <a:r>
              <a:rPr lang="en-US" sz="2400" dirty="0">
                <a:latin typeface="+mj-lt"/>
              </a:rPr>
              <a:t>Continuous Integration / Continuous Deployment</a:t>
            </a:r>
          </a:p>
          <a:p>
            <a:pPr lvl="1"/>
            <a:r>
              <a:rPr lang="en-US" sz="2400" dirty="0">
                <a:latin typeface="+mj-lt"/>
              </a:rPr>
              <a:t>Packages not build on dev machines</a:t>
            </a:r>
          </a:p>
          <a:p>
            <a:pPr lvl="1"/>
            <a:r>
              <a:rPr lang="en-US" sz="2400" dirty="0">
                <a:latin typeface="+mj-lt"/>
              </a:rPr>
              <a:t>Code quality checks</a:t>
            </a:r>
          </a:p>
          <a:p>
            <a:pPr lvl="1"/>
            <a:r>
              <a:rPr lang="en-US" sz="2400" dirty="0">
                <a:latin typeface="+mj-lt"/>
              </a:rPr>
              <a:t>Structured deployment process</a:t>
            </a:r>
            <a:endParaRPr lang="pt-PT" sz="2400" dirty="0">
              <a:latin typeface="+mj-lt"/>
            </a:endParaRPr>
          </a:p>
          <a:p>
            <a:pPr marL="0" indent="0">
              <a:buNone/>
            </a:pPr>
            <a:endParaRPr lang="en-US" dirty="0"/>
          </a:p>
        </p:txBody>
      </p:sp>
    </p:spTree>
    <p:extLst>
      <p:ext uri="{BB962C8B-B14F-4D97-AF65-F5344CB8AC3E}">
        <p14:creationId xmlns:p14="http://schemas.microsoft.com/office/powerpoint/2010/main" val="2965353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SharePoint + ALM = Pain ???</a:t>
            </a:r>
          </a:p>
        </p:txBody>
      </p:sp>
      <p:sp>
        <p:nvSpPr>
          <p:cNvPr id="3" name="Marcador de texto 2"/>
          <p:cNvSpPr>
            <a:spLocks noGrp="1"/>
          </p:cNvSpPr>
          <p:nvPr>
            <p:ph type="body" sz="quarter" idx="10"/>
          </p:nvPr>
        </p:nvSpPr>
        <p:spPr>
          <a:xfrm>
            <a:off x="519249" y="1447798"/>
            <a:ext cx="5437052" cy="4743451"/>
          </a:xfrm>
        </p:spPr>
        <p:txBody>
          <a:bodyPr/>
          <a:lstStyle/>
          <a:p>
            <a:r>
              <a:rPr lang="en-US" dirty="0">
                <a:latin typeface="+mn-lt"/>
              </a:rPr>
              <a:t>Needed:</a:t>
            </a:r>
          </a:p>
          <a:p>
            <a:pPr lvl="1"/>
            <a:r>
              <a:rPr lang="en-US" sz="2800" dirty="0">
                <a:latin typeface="+mj-lt"/>
              </a:rPr>
              <a:t>On-premises TFS Server</a:t>
            </a:r>
          </a:p>
          <a:p>
            <a:pPr lvl="1"/>
            <a:r>
              <a:rPr lang="en-US" sz="2800" dirty="0">
                <a:latin typeface="+mj-lt"/>
              </a:rPr>
              <a:t>On-premises SharePoint VM to deploy to</a:t>
            </a:r>
          </a:p>
          <a:p>
            <a:pPr lvl="1"/>
            <a:r>
              <a:rPr lang="en-US" sz="2800" dirty="0">
                <a:latin typeface="+mj-lt"/>
              </a:rPr>
              <a:t>Customization of build process</a:t>
            </a:r>
          </a:p>
          <a:p>
            <a:pPr lvl="1"/>
            <a:r>
              <a:rPr lang="en-US" sz="2800" dirty="0">
                <a:latin typeface="+mj-lt"/>
              </a:rPr>
              <a:t>PowerShell remoting</a:t>
            </a:r>
          </a:p>
          <a:p>
            <a:pPr lvl="1"/>
            <a:r>
              <a:rPr lang="en-US" sz="2800" dirty="0">
                <a:latin typeface="+mj-lt"/>
              </a:rPr>
              <a:t>Lots of custom PS scripts – </a:t>
            </a:r>
            <a:r>
              <a:rPr lang="en-US" sz="2800" dirty="0">
                <a:latin typeface="+mj-lt"/>
                <a:hlinkClick r:id="rId2"/>
              </a:rPr>
              <a:t>http://sharepointci.codeplex.com</a:t>
            </a:r>
            <a:endParaRPr lang="en-US" sz="2800" dirty="0">
              <a:latin typeface="+mj-lt"/>
            </a:endParaRPr>
          </a:p>
          <a:p>
            <a:endParaRPr lang="en-US" dirty="0"/>
          </a:p>
        </p:txBody>
      </p:sp>
      <p:pic>
        <p:nvPicPr>
          <p:cNvPr id="4" name="Picture 3"/>
          <p:cNvPicPr>
            <a:picLocks noChangeAspect="1"/>
          </p:cNvPicPr>
          <p:nvPr/>
        </p:nvPicPr>
        <p:blipFill>
          <a:blip r:embed="rId3"/>
          <a:stretch>
            <a:fillRect/>
          </a:stretch>
        </p:blipFill>
        <p:spPr>
          <a:xfrm>
            <a:off x="6010507" y="1523999"/>
            <a:ext cx="5709162" cy="4732874"/>
          </a:xfrm>
          <a:prstGeom prst="rect">
            <a:avLst/>
          </a:prstGeom>
        </p:spPr>
      </p:pic>
    </p:spTree>
    <p:extLst>
      <p:ext uri="{BB962C8B-B14F-4D97-AF65-F5344CB8AC3E}">
        <p14:creationId xmlns:p14="http://schemas.microsoft.com/office/powerpoint/2010/main" val="249050912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D09E24228864C498FAF821E4A497301" ma:contentTypeVersion="0" ma:contentTypeDescription="Create a new document." ma:contentTypeScope="" ma:versionID="984fee8704a50c0447e1665a29d225e7">
  <xsd:schema xmlns:xsd="http://www.w3.org/2001/XMLSchema" xmlns:xs="http://www.w3.org/2001/XMLSchema" xmlns:p="http://schemas.microsoft.com/office/2006/metadata/properties" targetNamespace="http://schemas.microsoft.com/office/2006/metadata/properties" ma:root="true" ma:fieldsID="d15787acf22db4e4c0ac8b858fca640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62242B8-D109-4FE8-9000-541732B96A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511B7A3C-C0D4-4597-8E5A-7342A0BBF280}">
  <ds:schemaRefs>
    <ds:schemaRef ds:uri="http://schemas.microsoft.com/sharepoint/v3/contenttype/forms"/>
  </ds:schemaRefs>
</ds:datastoreItem>
</file>

<file path=customXml/itemProps3.xml><?xml version="1.0" encoding="utf-8"?>
<ds:datastoreItem xmlns:ds="http://schemas.openxmlformats.org/officeDocument/2006/customXml" ds:itemID="{7C521726-F855-4E21-981C-7AED17A42AB4}">
  <ds:schemaRefs>
    <ds:schemaRef ds:uri="http://purl.org/dc/terms/"/>
    <ds:schemaRef ds:uri="http://schemas.openxmlformats.org/package/2006/metadata/core-properties"/>
    <ds:schemaRef ds:uri="http://purl.org/dc/dcmitype/"/>
    <ds:schemaRef ds:uri="http://schemas.microsoft.com/office/2006/documentManagement/types"/>
    <ds:schemaRef ds:uri="http://www.w3.org/XML/1998/namespace"/>
    <ds:schemaRef ds:uri="http://schemas.microsoft.com/office/2006/metadata/properties"/>
    <ds:schemaRef ds:uri="http://purl.org/dc/elements/1.1/"/>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0</TotalTime>
  <Words>1569</Words>
  <Application>Microsoft Office PowerPoint</Application>
  <PresentationFormat>Widescreen</PresentationFormat>
  <Paragraphs>176</Paragraphs>
  <Slides>34</Slides>
  <Notes>6</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Arial</vt:lpstr>
      <vt:lpstr>Calibri</vt:lpstr>
      <vt:lpstr>Consolas</vt:lpstr>
      <vt:lpstr>Segoe Condensed</vt:lpstr>
      <vt:lpstr>Segoe Pro Light</vt:lpstr>
      <vt:lpstr>Segoe UI</vt:lpstr>
      <vt:lpstr>Segoe UI Light</vt:lpstr>
      <vt:lpstr>Wingdings</vt:lpstr>
      <vt:lpstr>5-30055_SharePoint Template 2012 - 16x9 - White Background</vt:lpstr>
      <vt:lpstr>PowerPoint Presentation</vt:lpstr>
      <vt:lpstr>PowerPoint Presentation</vt:lpstr>
      <vt:lpstr>Agenda</vt:lpstr>
      <vt:lpstr>Agenda</vt:lpstr>
      <vt:lpstr>Office 365 Momentum!</vt:lpstr>
      <vt:lpstr>Office 365 Developer momentum!</vt:lpstr>
      <vt:lpstr>Office 365 Subscribers</vt:lpstr>
      <vt:lpstr>What do we mean by ALM?</vt:lpstr>
      <vt:lpstr>SharePoint + ALM = Pain ???</vt:lpstr>
      <vt:lpstr>Good News!!!</vt:lpstr>
      <vt:lpstr>Flavours of App Development</vt:lpstr>
      <vt:lpstr>Continuous Deployment with Azure and Team Services</vt:lpstr>
      <vt:lpstr>Demo</vt:lpstr>
      <vt:lpstr>ALM Process</vt:lpstr>
      <vt:lpstr>CD – Azure and Team Services (Summary)</vt:lpstr>
      <vt:lpstr>Microsoft Azure: Old vs New Portal</vt:lpstr>
      <vt:lpstr>Managing dev/test/prod for apps in Azure</vt:lpstr>
      <vt:lpstr>Multiple Office 365 tenants</vt:lpstr>
      <vt:lpstr>The issue</vt:lpstr>
      <vt:lpstr>DEV/test/UAT/prod for apps in Azure - Issue</vt:lpstr>
      <vt:lpstr>The Answer?</vt:lpstr>
      <vt:lpstr>Azure Web Apps – Deployment Slots</vt:lpstr>
      <vt:lpstr>Azure Web Apps – Deployment Slots</vt:lpstr>
      <vt:lpstr>Swapping deployment slots</vt:lpstr>
      <vt:lpstr>Demo</vt:lpstr>
      <vt:lpstr>Summary – Using deployment slots for apps</vt:lpstr>
      <vt:lpstr>Update process using slots</vt:lpstr>
      <vt:lpstr>Summary</vt:lpstr>
      <vt:lpstr>Q &amp; A</vt:lpstr>
      <vt:lpstr>PowerPoint Presentation</vt:lpstr>
      <vt:lpstr>Raffle</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2015-02-16T12:40:18Z</dcterms:created>
  <dcterms:modified xsi:type="dcterms:W3CDTF">2016-05-06T20:01:17Z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0x0101002D09E24228864C498FAF821E4A497301</vt:lpwstr>
  </property>
</Properties>
</file>